
<file path=[Content_Types].xml><?xml version="1.0" encoding="utf-8"?>
<Types xmlns="http://schemas.openxmlformats.org/package/2006/content-types">
  <Default Extension="jpeg" ContentType="image/jpeg"/>
  <Default Extension="jpg" ContentType="image/jpeg"/>
  <Default Extension="jpg!d"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57" r:id="rId3"/>
    <p:sldId id="313" r:id="rId4"/>
    <p:sldId id="314" r:id="rId5"/>
    <p:sldId id="282" r:id="rId6"/>
    <p:sldId id="312" r:id="rId7"/>
    <p:sldId id="315" r:id="rId8"/>
    <p:sldId id="316" r:id="rId9"/>
    <p:sldId id="317" r:id="rId10"/>
    <p:sldId id="318" r:id="rId11"/>
    <p:sldId id="272" r:id="rId12"/>
    <p:sldId id="259" r:id="rId13"/>
    <p:sldId id="261" r:id="rId14"/>
    <p:sldId id="274" r:id="rId15"/>
    <p:sldId id="290" r:id="rId16"/>
    <p:sldId id="291" r:id="rId17"/>
    <p:sldId id="292" r:id="rId18"/>
    <p:sldId id="294" r:id="rId19"/>
    <p:sldId id="295" r:id="rId20"/>
    <p:sldId id="296" r:id="rId21"/>
    <p:sldId id="297" r:id="rId22"/>
    <p:sldId id="299" r:id="rId23"/>
    <p:sldId id="300" r:id="rId24"/>
    <p:sldId id="301" r:id="rId25"/>
    <p:sldId id="302" r:id="rId26"/>
    <p:sldId id="303" r:id="rId27"/>
    <p:sldId id="293" r:id="rId28"/>
    <p:sldId id="260" r:id="rId29"/>
    <p:sldId id="322" r:id="rId30"/>
    <p:sldId id="305" r:id="rId31"/>
    <p:sldId id="262" r:id="rId32"/>
    <p:sldId id="306" r:id="rId33"/>
    <p:sldId id="26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p:restoredTop sz="78390"/>
  </p:normalViewPr>
  <p:slideViewPr>
    <p:cSldViewPr snapToGrid="0">
      <p:cViewPr varScale="1">
        <p:scale>
          <a:sx n="110" d="100"/>
          <a:sy n="110" d="100"/>
        </p:scale>
        <p:origin x="2752"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4BDF4A-9226-48DD-91A2-889801C606F8}"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68E65C3-8E67-C747-8E21-6C91600315E3}" type="pres">
      <dgm:prSet presAssocID="{794BDF4A-9226-48DD-91A2-889801C606F8}" presName="linear" presStyleCnt="0">
        <dgm:presLayoutVars>
          <dgm:animLvl val="lvl"/>
          <dgm:resizeHandles val="exact"/>
        </dgm:presLayoutVars>
      </dgm:prSet>
      <dgm:spPr/>
    </dgm:pt>
  </dgm:ptLst>
  <dgm:cxnLst>
    <dgm:cxn modelId="{EBB5CC26-59C0-024D-8CCC-4D041C1EA595}" type="presOf" srcId="{794BDF4A-9226-48DD-91A2-889801C606F8}" destId="{B68E65C3-8E67-C747-8E21-6C91600315E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E1F5A2-A57F-2548-87EE-0F49C4E9051C}" type="doc">
      <dgm:prSet loTypeId="urn:microsoft.com/office/officeart/2005/8/layout/default" loCatId="" qsTypeId="urn:microsoft.com/office/officeart/2005/8/quickstyle/3d1" qsCatId="3D" csTypeId="urn:microsoft.com/office/officeart/2005/8/colors/colorful2" csCatId="colorful" phldr="1"/>
      <dgm:spPr/>
      <dgm:t>
        <a:bodyPr/>
        <a:lstStyle/>
        <a:p>
          <a:endParaRPr lang="en-US"/>
        </a:p>
      </dgm:t>
    </dgm:pt>
    <dgm:pt modelId="{928A65A9-8B1A-2245-81AD-6EC40CD3E9FE}">
      <dgm:prSet phldrT="[Text]" custT="1"/>
      <dgm:spPr/>
      <dgm:t>
        <a:bodyPr/>
        <a:lstStyle/>
        <a:p>
          <a:r>
            <a:rPr lang="en-US" sz="2000" dirty="0"/>
            <a:t>Take adventure to new heights at Summit Living Communities </a:t>
          </a:r>
        </a:p>
      </dgm:t>
    </dgm:pt>
    <dgm:pt modelId="{B4331AD1-2CF8-874C-A7B3-8D714744599A}" type="parTrans" cxnId="{A806E5D5-D71B-1F45-8ACF-2CE4F7AE9F1D}">
      <dgm:prSet/>
      <dgm:spPr/>
      <dgm:t>
        <a:bodyPr/>
        <a:lstStyle/>
        <a:p>
          <a:endParaRPr lang="en-US"/>
        </a:p>
      </dgm:t>
    </dgm:pt>
    <dgm:pt modelId="{B01B910D-14F6-CF47-8441-B0BF6BD132B2}" type="sibTrans" cxnId="{A806E5D5-D71B-1F45-8ACF-2CE4F7AE9F1D}">
      <dgm:prSet/>
      <dgm:spPr/>
      <dgm:t>
        <a:bodyPr/>
        <a:lstStyle/>
        <a:p>
          <a:endParaRPr lang="en-US"/>
        </a:p>
      </dgm:t>
    </dgm:pt>
    <dgm:pt modelId="{22DF4263-6DAF-6642-816E-E66A142C8BD9}">
      <dgm:prSet phldrT="[Text]" custT="1"/>
      <dgm:spPr/>
      <dgm:t>
        <a:bodyPr/>
        <a:lstStyle/>
        <a:p>
          <a:r>
            <a:rPr lang="en-US" sz="2000" dirty="0"/>
            <a:t>Implement a key message that resonates with target audiences</a:t>
          </a:r>
        </a:p>
      </dgm:t>
    </dgm:pt>
    <dgm:pt modelId="{663AFB9C-A216-EB46-855D-7DF877119CCD}" type="parTrans" cxnId="{1D5B6ADE-454B-1540-92C6-9CE58D479E7B}">
      <dgm:prSet/>
      <dgm:spPr/>
      <dgm:t>
        <a:bodyPr/>
        <a:lstStyle/>
        <a:p>
          <a:endParaRPr lang="en-US"/>
        </a:p>
      </dgm:t>
    </dgm:pt>
    <dgm:pt modelId="{CF863B87-A7FC-3043-8C3D-86157FAC1464}" type="sibTrans" cxnId="{1D5B6ADE-454B-1540-92C6-9CE58D479E7B}">
      <dgm:prSet/>
      <dgm:spPr/>
      <dgm:t>
        <a:bodyPr/>
        <a:lstStyle/>
        <a:p>
          <a:endParaRPr lang="en-US"/>
        </a:p>
      </dgm:t>
    </dgm:pt>
    <dgm:pt modelId="{D61FFF6F-C8B6-5346-AB14-060F078BDA15}">
      <dgm:prSet phldrT="[Text]"/>
      <dgm:spPr/>
      <dgm:t>
        <a:bodyPr/>
        <a:lstStyle/>
        <a:p>
          <a:r>
            <a:rPr lang="en-US" dirty="0"/>
            <a:t>Big Idea: Conquer Your Summit</a:t>
          </a:r>
        </a:p>
      </dgm:t>
    </dgm:pt>
    <dgm:pt modelId="{22C68DE9-5725-9948-8741-6A2EAE69B2A0}" type="parTrans" cxnId="{27BD83E9-FE37-264D-8059-6856376A304B}">
      <dgm:prSet/>
      <dgm:spPr/>
      <dgm:t>
        <a:bodyPr/>
        <a:lstStyle/>
        <a:p>
          <a:endParaRPr lang="en-US"/>
        </a:p>
      </dgm:t>
    </dgm:pt>
    <dgm:pt modelId="{8DD5B54B-D11E-F84F-8900-A88AAEF15FB7}" type="sibTrans" cxnId="{27BD83E9-FE37-264D-8059-6856376A304B}">
      <dgm:prSet/>
      <dgm:spPr/>
      <dgm:t>
        <a:bodyPr/>
        <a:lstStyle/>
        <a:p>
          <a:endParaRPr lang="en-US"/>
        </a:p>
      </dgm:t>
    </dgm:pt>
    <dgm:pt modelId="{EF2FB332-AFBE-614F-A6F7-0B9F5A04CE38}">
      <dgm:prSet phldrT="[Text]"/>
      <dgm:spPr/>
      <dgm:t>
        <a:bodyPr/>
        <a:lstStyle/>
        <a:p>
          <a:r>
            <a:rPr lang="en-US" dirty="0"/>
            <a:t>Offer ideas about Summit’s current situation</a:t>
          </a:r>
        </a:p>
      </dgm:t>
    </dgm:pt>
    <dgm:pt modelId="{9FA13262-7C9A-2040-8457-161BAF1DBF74}" type="parTrans" cxnId="{CCFFA94C-9DAB-5440-8CE9-3F58FE05E086}">
      <dgm:prSet/>
      <dgm:spPr/>
      <dgm:t>
        <a:bodyPr/>
        <a:lstStyle/>
        <a:p>
          <a:endParaRPr lang="en-US"/>
        </a:p>
      </dgm:t>
    </dgm:pt>
    <dgm:pt modelId="{D1D2BA8D-36D4-C14C-87C8-29C5EF3FECA1}" type="sibTrans" cxnId="{CCFFA94C-9DAB-5440-8CE9-3F58FE05E086}">
      <dgm:prSet/>
      <dgm:spPr/>
      <dgm:t>
        <a:bodyPr/>
        <a:lstStyle/>
        <a:p>
          <a:endParaRPr lang="en-US"/>
        </a:p>
      </dgm:t>
    </dgm:pt>
    <dgm:pt modelId="{9CE156D7-60F9-0C42-ADDD-5E38A952D95F}">
      <dgm:prSet phldrT="[Text]"/>
      <dgm:spPr/>
      <dgm:t>
        <a:bodyPr/>
        <a:lstStyle/>
        <a:p>
          <a:r>
            <a:rPr lang="en-US" dirty="0"/>
            <a:t>Evaluate the  media strategy </a:t>
          </a:r>
        </a:p>
      </dgm:t>
    </dgm:pt>
    <dgm:pt modelId="{A410330C-2700-3249-A3EA-F67CB958E997}" type="parTrans" cxnId="{DF121C33-74F0-D54B-B783-D9F4B5B85417}">
      <dgm:prSet/>
      <dgm:spPr/>
      <dgm:t>
        <a:bodyPr/>
        <a:lstStyle/>
        <a:p>
          <a:endParaRPr lang="en-US"/>
        </a:p>
      </dgm:t>
    </dgm:pt>
    <dgm:pt modelId="{39370785-2FCD-E349-A49F-7B54F4EAE833}" type="sibTrans" cxnId="{DF121C33-74F0-D54B-B783-D9F4B5B85417}">
      <dgm:prSet/>
      <dgm:spPr/>
      <dgm:t>
        <a:bodyPr/>
        <a:lstStyle/>
        <a:p>
          <a:endParaRPr lang="en-US"/>
        </a:p>
      </dgm:t>
    </dgm:pt>
    <dgm:pt modelId="{FDFFAEF5-B745-2949-BF32-6CAB921D7016}" type="pres">
      <dgm:prSet presAssocID="{71E1F5A2-A57F-2548-87EE-0F49C4E9051C}" presName="diagram" presStyleCnt="0">
        <dgm:presLayoutVars>
          <dgm:dir/>
          <dgm:resizeHandles val="exact"/>
        </dgm:presLayoutVars>
      </dgm:prSet>
      <dgm:spPr/>
    </dgm:pt>
    <dgm:pt modelId="{1F156896-93EC-4548-AC76-5FAAE91CE578}" type="pres">
      <dgm:prSet presAssocID="{928A65A9-8B1A-2245-81AD-6EC40CD3E9FE}" presName="node" presStyleLbl="node1" presStyleIdx="0" presStyleCnt="5">
        <dgm:presLayoutVars>
          <dgm:bulletEnabled val="1"/>
        </dgm:presLayoutVars>
      </dgm:prSet>
      <dgm:spPr/>
    </dgm:pt>
    <dgm:pt modelId="{88523B4C-1703-6E41-982E-F9AECE963082}" type="pres">
      <dgm:prSet presAssocID="{B01B910D-14F6-CF47-8441-B0BF6BD132B2}" presName="sibTrans" presStyleCnt="0"/>
      <dgm:spPr/>
    </dgm:pt>
    <dgm:pt modelId="{08F15EA8-3F74-E04E-B137-6C142B43B9DC}" type="pres">
      <dgm:prSet presAssocID="{22DF4263-6DAF-6642-816E-E66A142C8BD9}" presName="node" presStyleLbl="node1" presStyleIdx="1" presStyleCnt="5">
        <dgm:presLayoutVars>
          <dgm:bulletEnabled val="1"/>
        </dgm:presLayoutVars>
      </dgm:prSet>
      <dgm:spPr/>
    </dgm:pt>
    <dgm:pt modelId="{1FA0DE9D-085E-5D4B-A84D-15BE08D35094}" type="pres">
      <dgm:prSet presAssocID="{CF863B87-A7FC-3043-8C3D-86157FAC1464}" presName="sibTrans" presStyleCnt="0"/>
      <dgm:spPr/>
    </dgm:pt>
    <dgm:pt modelId="{54C70C79-7B95-F543-B05D-16FF8D7B5454}" type="pres">
      <dgm:prSet presAssocID="{D61FFF6F-C8B6-5346-AB14-060F078BDA15}" presName="node" presStyleLbl="node1" presStyleIdx="2" presStyleCnt="5">
        <dgm:presLayoutVars>
          <dgm:bulletEnabled val="1"/>
        </dgm:presLayoutVars>
      </dgm:prSet>
      <dgm:spPr/>
    </dgm:pt>
    <dgm:pt modelId="{29730846-2006-F54C-8CF0-0300D493DDBD}" type="pres">
      <dgm:prSet presAssocID="{8DD5B54B-D11E-F84F-8900-A88AAEF15FB7}" presName="sibTrans" presStyleCnt="0"/>
      <dgm:spPr/>
    </dgm:pt>
    <dgm:pt modelId="{A66BBAEA-9080-7D4D-9EE8-D003B746C3D6}" type="pres">
      <dgm:prSet presAssocID="{EF2FB332-AFBE-614F-A6F7-0B9F5A04CE38}" presName="node" presStyleLbl="node1" presStyleIdx="3" presStyleCnt="5">
        <dgm:presLayoutVars>
          <dgm:bulletEnabled val="1"/>
        </dgm:presLayoutVars>
      </dgm:prSet>
      <dgm:spPr/>
    </dgm:pt>
    <dgm:pt modelId="{929BEB29-7CEC-DB40-A541-9ADB2D3BA3CA}" type="pres">
      <dgm:prSet presAssocID="{D1D2BA8D-36D4-C14C-87C8-29C5EF3FECA1}" presName="sibTrans" presStyleCnt="0"/>
      <dgm:spPr/>
    </dgm:pt>
    <dgm:pt modelId="{5EC9BDF3-B20E-2842-88D8-248F0BB131CD}" type="pres">
      <dgm:prSet presAssocID="{9CE156D7-60F9-0C42-ADDD-5E38A952D95F}" presName="node" presStyleLbl="node1" presStyleIdx="4" presStyleCnt="5">
        <dgm:presLayoutVars>
          <dgm:bulletEnabled val="1"/>
        </dgm:presLayoutVars>
      </dgm:prSet>
      <dgm:spPr/>
    </dgm:pt>
  </dgm:ptLst>
  <dgm:cxnLst>
    <dgm:cxn modelId="{DF121C33-74F0-D54B-B783-D9F4B5B85417}" srcId="{71E1F5A2-A57F-2548-87EE-0F49C4E9051C}" destId="{9CE156D7-60F9-0C42-ADDD-5E38A952D95F}" srcOrd="4" destOrd="0" parTransId="{A410330C-2700-3249-A3EA-F67CB958E997}" sibTransId="{39370785-2FCD-E349-A49F-7B54F4EAE833}"/>
    <dgm:cxn modelId="{BB436235-0EEB-B841-977A-141D168925FE}" type="presOf" srcId="{D61FFF6F-C8B6-5346-AB14-060F078BDA15}" destId="{54C70C79-7B95-F543-B05D-16FF8D7B5454}" srcOrd="0" destOrd="0" presId="urn:microsoft.com/office/officeart/2005/8/layout/default"/>
    <dgm:cxn modelId="{CCFFA94C-9DAB-5440-8CE9-3F58FE05E086}" srcId="{71E1F5A2-A57F-2548-87EE-0F49C4E9051C}" destId="{EF2FB332-AFBE-614F-A6F7-0B9F5A04CE38}" srcOrd="3" destOrd="0" parTransId="{9FA13262-7C9A-2040-8457-161BAF1DBF74}" sibTransId="{D1D2BA8D-36D4-C14C-87C8-29C5EF3FECA1}"/>
    <dgm:cxn modelId="{035B1E6F-19A2-6444-AA9B-591E9E344079}" type="presOf" srcId="{928A65A9-8B1A-2245-81AD-6EC40CD3E9FE}" destId="{1F156896-93EC-4548-AC76-5FAAE91CE578}" srcOrd="0" destOrd="0" presId="urn:microsoft.com/office/officeart/2005/8/layout/default"/>
    <dgm:cxn modelId="{AF23B078-B512-A940-B1E9-3B5775C98EBB}" type="presOf" srcId="{71E1F5A2-A57F-2548-87EE-0F49C4E9051C}" destId="{FDFFAEF5-B745-2949-BF32-6CAB921D7016}" srcOrd="0" destOrd="0" presId="urn:microsoft.com/office/officeart/2005/8/layout/default"/>
    <dgm:cxn modelId="{B1F30597-24D4-8748-AFDB-60ACC4750FBF}" type="presOf" srcId="{22DF4263-6DAF-6642-816E-E66A142C8BD9}" destId="{08F15EA8-3F74-E04E-B137-6C142B43B9DC}" srcOrd="0" destOrd="0" presId="urn:microsoft.com/office/officeart/2005/8/layout/default"/>
    <dgm:cxn modelId="{A806E5D5-D71B-1F45-8ACF-2CE4F7AE9F1D}" srcId="{71E1F5A2-A57F-2548-87EE-0F49C4E9051C}" destId="{928A65A9-8B1A-2245-81AD-6EC40CD3E9FE}" srcOrd="0" destOrd="0" parTransId="{B4331AD1-2CF8-874C-A7B3-8D714744599A}" sibTransId="{B01B910D-14F6-CF47-8441-B0BF6BD132B2}"/>
    <dgm:cxn modelId="{1D5B6ADE-454B-1540-92C6-9CE58D479E7B}" srcId="{71E1F5A2-A57F-2548-87EE-0F49C4E9051C}" destId="{22DF4263-6DAF-6642-816E-E66A142C8BD9}" srcOrd="1" destOrd="0" parTransId="{663AFB9C-A216-EB46-855D-7DF877119CCD}" sibTransId="{CF863B87-A7FC-3043-8C3D-86157FAC1464}"/>
    <dgm:cxn modelId="{B875B7E7-09A4-B940-9CCD-4B8A7F8B8F97}" type="presOf" srcId="{9CE156D7-60F9-0C42-ADDD-5E38A952D95F}" destId="{5EC9BDF3-B20E-2842-88D8-248F0BB131CD}" srcOrd="0" destOrd="0" presId="urn:microsoft.com/office/officeart/2005/8/layout/default"/>
    <dgm:cxn modelId="{27BD83E9-FE37-264D-8059-6856376A304B}" srcId="{71E1F5A2-A57F-2548-87EE-0F49C4E9051C}" destId="{D61FFF6F-C8B6-5346-AB14-060F078BDA15}" srcOrd="2" destOrd="0" parTransId="{22C68DE9-5725-9948-8741-6A2EAE69B2A0}" sibTransId="{8DD5B54B-D11E-F84F-8900-A88AAEF15FB7}"/>
    <dgm:cxn modelId="{52D287F6-38F5-8943-865D-1FA2F2F4397C}" type="presOf" srcId="{EF2FB332-AFBE-614F-A6F7-0B9F5A04CE38}" destId="{A66BBAEA-9080-7D4D-9EE8-D003B746C3D6}" srcOrd="0" destOrd="0" presId="urn:microsoft.com/office/officeart/2005/8/layout/default"/>
    <dgm:cxn modelId="{B00F7EA7-A500-7145-A42F-1DEF59A95072}" type="presParOf" srcId="{FDFFAEF5-B745-2949-BF32-6CAB921D7016}" destId="{1F156896-93EC-4548-AC76-5FAAE91CE578}" srcOrd="0" destOrd="0" presId="urn:microsoft.com/office/officeart/2005/8/layout/default"/>
    <dgm:cxn modelId="{A8D9470E-0E9E-8841-8DAD-05B5238B2253}" type="presParOf" srcId="{FDFFAEF5-B745-2949-BF32-6CAB921D7016}" destId="{88523B4C-1703-6E41-982E-F9AECE963082}" srcOrd="1" destOrd="0" presId="urn:microsoft.com/office/officeart/2005/8/layout/default"/>
    <dgm:cxn modelId="{D5952E4C-4D37-284C-AC9E-41DBF5005A87}" type="presParOf" srcId="{FDFFAEF5-B745-2949-BF32-6CAB921D7016}" destId="{08F15EA8-3F74-E04E-B137-6C142B43B9DC}" srcOrd="2" destOrd="0" presId="urn:microsoft.com/office/officeart/2005/8/layout/default"/>
    <dgm:cxn modelId="{20DEF95A-6435-6F40-A7C1-83DB346CF314}" type="presParOf" srcId="{FDFFAEF5-B745-2949-BF32-6CAB921D7016}" destId="{1FA0DE9D-085E-5D4B-A84D-15BE08D35094}" srcOrd="3" destOrd="0" presId="urn:microsoft.com/office/officeart/2005/8/layout/default"/>
    <dgm:cxn modelId="{3D28156B-4E45-3A48-B0A8-FD3FF985FF9C}" type="presParOf" srcId="{FDFFAEF5-B745-2949-BF32-6CAB921D7016}" destId="{54C70C79-7B95-F543-B05D-16FF8D7B5454}" srcOrd="4" destOrd="0" presId="urn:microsoft.com/office/officeart/2005/8/layout/default"/>
    <dgm:cxn modelId="{845B0A51-E4C2-8446-AEBA-286C07A9B460}" type="presParOf" srcId="{FDFFAEF5-B745-2949-BF32-6CAB921D7016}" destId="{29730846-2006-F54C-8CF0-0300D493DDBD}" srcOrd="5" destOrd="0" presId="urn:microsoft.com/office/officeart/2005/8/layout/default"/>
    <dgm:cxn modelId="{6F323F4C-BDB1-7C40-A68F-16B9C356C8A4}" type="presParOf" srcId="{FDFFAEF5-B745-2949-BF32-6CAB921D7016}" destId="{A66BBAEA-9080-7D4D-9EE8-D003B746C3D6}" srcOrd="6" destOrd="0" presId="urn:microsoft.com/office/officeart/2005/8/layout/default"/>
    <dgm:cxn modelId="{30FF6DFF-3FB6-C54E-A9F4-F75129038792}" type="presParOf" srcId="{FDFFAEF5-B745-2949-BF32-6CAB921D7016}" destId="{929BEB29-7CEC-DB40-A541-9ADB2D3BA3CA}" srcOrd="7" destOrd="0" presId="urn:microsoft.com/office/officeart/2005/8/layout/default"/>
    <dgm:cxn modelId="{EEE28662-8E00-294E-A5A8-E7DE9FE02EB2}" type="presParOf" srcId="{FDFFAEF5-B745-2949-BF32-6CAB921D7016}" destId="{5EC9BDF3-B20E-2842-88D8-248F0BB131CD}" srcOrd="8"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E54067-DCEB-487D-807F-EDE1F183CFB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987BC125-0FC4-4661-9341-6674BDDA17F5}">
      <dgm:prSet/>
      <dgm:spPr/>
      <dgm:t>
        <a:bodyPr/>
        <a:lstStyle/>
        <a:p>
          <a:pPr>
            <a:lnSpc>
              <a:spcPct val="100000"/>
            </a:lnSpc>
          </a:pPr>
          <a:endParaRPr lang="en-US" dirty="0"/>
        </a:p>
      </dgm:t>
    </dgm:pt>
    <dgm:pt modelId="{A17B4303-7F12-4A50-B06E-14ED3D635F9E}" type="parTrans" cxnId="{1FFF7DE8-B0BE-48A0-B8DC-D7A1E2041C76}">
      <dgm:prSet/>
      <dgm:spPr/>
      <dgm:t>
        <a:bodyPr/>
        <a:lstStyle/>
        <a:p>
          <a:endParaRPr lang="en-US"/>
        </a:p>
      </dgm:t>
    </dgm:pt>
    <dgm:pt modelId="{37C5F2DF-A9D7-471C-AEFD-3C0D14AFD417}" type="sibTrans" cxnId="{1FFF7DE8-B0BE-48A0-B8DC-D7A1E2041C76}">
      <dgm:prSet/>
      <dgm:spPr/>
      <dgm:t>
        <a:bodyPr/>
        <a:lstStyle/>
        <a:p>
          <a:pPr>
            <a:lnSpc>
              <a:spcPct val="100000"/>
            </a:lnSpc>
          </a:pPr>
          <a:endParaRPr lang="en-US"/>
        </a:p>
      </dgm:t>
    </dgm:pt>
    <dgm:pt modelId="{29ACC394-6F5B-4EF1-B0C9-A40C9B993391}">
      <dgm:prSet custT="1"/>
      <dgm:spPr/>
      <dgm:t>
        <a:bodyPr/>
        <a:lstStyle/>
        <a:p>
          <a:pPr>
            <a:lnSpc>
              <a:spcPct val="100000"/>
            </a:lnSpc>
          </a:pPr>
          <a:endParaRPr lang="en-US" sz="1100" dirty="0"/>
        </a:p>
      </dgm:t>
    </dgm:pt>
    <dgm:pt modelId="{399DF1CF-18F4-49DE-AB86-232CD8249E18}" type="parTrans" cxnId="{B271366B-FA07-4F93-AFA8-FBA1F060F5FC}">
      <dgm:prSet/>
      <dgm:spPr/>
      <dgm:t>
        <a:bodyPr/>
        <a:lstStyle/>
        <a:p>
          <a:endParaRPr lang="en-US"/>
        </a:p>
      </dgm:t>
    </dgm:pt>
    <dgm:pt modelId="{6F63B619-49DC-42FD-9A84-92EB06266BD9}" type="sibTrans" cxnId="{B271366B-FA07-4F93-AFA8-FBA1F060F5FC}">
      <dgm:prSet/>
      <dgm:spPr/>
      <dgm:t>
        <a:bodyPr/>
        <a:lstStyle/>
        <a:p>
          <a:endParaRPr lang="en-US"/>
        </a:p>
      </dgm:t>
    </dgm:pt>
    <dgm:pt modelId="{C59A556A-ADDA-48FC-84EC-5D856E447CC0}">
      <dgm:prSet/>
      <dgm:spPr/>
      <dgm:t>
        <a:bodyPr/>
        <a:lstStyle/>
        <a:p>
          <a:pPr>
            <a:lnSpc>
              <a:spcPct val="100000"/>
            </a:lnSpc>
          </a:pPr>
          <a:endParaRPr lang="en-US" dirty="0"/>
        </a:p>
      </dgm:t>
    </dgm:pt>
    <dgm:pt modelId="{D5289212-A73B-4967-B4C9-6FAE13DAC12E}" type="sibTrans" cxnId="{DE040D91-96BF-4BB6-AA69-50E3424EF4B2}">
      <dgm:prSet/>
      <dgm:spPr/>
      <dgm:t>
        <a:bodyPr/>
        <a:lstStyle/>
        <a:p>
          <a:pPr>
            <a:lnSpc>
              <a:spcPct val="100000"/>
            </a:lnSpc>
          </a:pPr>
          <a:endParaRPr lang="en-US"/>
        </a:p>
      </dgm:t>
    </dgm:pt>
    <dgm:pt modelId="{C454D67E-B9E8-4373-AA5C-530215DE2110}" type="parTrans" cxnId="{DE040D91-96BF-4BB6-AA69-50E3424EF4B2}">
      <dgm:prSet/>
      <dgm:spPr/>
      <dgm:t>
        <a:bodyPr/>
        <a:lstStyle/>
        <a:p>
          <a:endParaRPr lang="en-US"/>
        </a:p>
      </dgm:t>
    </dgm:pt>
    <dgm:pt modelId="{1BA104D0-F1FC-40BF-89C8-59CEE467A638}">
      <dgm:prSet/>
      <dgm:spPr/>
      <dgm:t>
        <a:bodyPr/>
        <a:lstStyle/>
        <a:p>
          <a:pPr>
            <a:lnSpc>
              <a:spcPct val="100000"/>
            </a:lnSpc>
          </a:pPr>
          <a:endParaRPr lang="en-US" dirty="0"/>
        </a:p>
      </dgm:t>
    </dgm:pt>
    <dgm:pt modelId="{966F3B76-320B-4993-9E90-9147E6879ECB}" type="sibTrans" cxnId="{C7BCC867-1824-4CAA-AC63-7F3444DE7C2C}">
      <dgm:prSet/>
      <dgm:spPr/>
      <dgm:t>
        <a:bodyPr/>
        <a:lstStyle/>
        <a:p>
          <a:pPr>
            <a:lnSpc>
              <a:spcPct val="100000"/>
            </a:lnSpc>
          </a:pPr>
          <a:endParaRPr lang="en-US"/>
        </a:p>
      </dgm:t>
    </dgm:pt>
    <dgm:pt modelId="{3248A92F-683B-412C-9185-D566BD04B3D5}" type="parTrans" cxnId="{C7BCC867-1824-4CAA-AC63-7F3444DE7C2C}">
      <dgm:prSet/>
      <dgm:spPr/>
      <dgm:t>
        <a:bodyPr/>
        <a:lstStyle/>
        <a:p>
          <a:endParaRPr lang="en-US"/>
        </a:p>
      </dgm:t>
    </dgm:pt>
    <dgm:pt modelId="{D68CA602-CA89-4091-BBBC-34AC9780F230}" type="pres">
      <dgm:prSet presAssocID="{E9E54067-DCEB-487D-807F-EDE1F183CFB2}" presName="root" presStyleCnt="0">
        <dgm:presLayoutVars>
          <dgm:dir/>
          <dgm:resizeHandles val="exact"/>
        </dgm:presLayoutVars>
      </dgm:prSet>
      <dgm:spPr/>
    </dgm:pt>
    <dgm:pt modelId="{FC57B58A-5F62-4F21-9490-CEF2ED34723A}" type="pres">
      <dgm:prSet presAssocID="{E9E54067-DCEB-487D-807F-EDE1F183CFB2}" presName="container" presStyleCnt="0">
        <dgm:presLayoutVars>
          <dgm:dir/>
          <dgm:resizeHandles val="exact"/>
        </dgm:presLayoutVars>
      </dgm:prSet>
      <dgm:spPr/>
    </dgm:pt>
    <dgm:pt modelId="{6697B7D6-E538-4593-8A52-B4B2A6B6686E}" type="pres">
      <dgm:prSet presAssocID="{C59A556A-ADDA-48FC-84EC-5D856E447CC0}" presName="compNode" presStyleCnt="0"/>
      <dgm:spPr/>
    </dgm:pt>
    <dgm:pt modelId="{86AC22B6-9604-490E-B754-61DF3656B967}" type="pres">
      <dgm:prSet presAssocID="{C59A556A-ADDA-48FC-84EC-5D856E447CC0}" presName="iconBgRect" presStyleLbl="bgShp" presStyleIdx="0" presStyleCnt="4"/>
      <dgm:spPr/>
    </dgm:pt>
    <dgm:pt modelId="{FC5E48C9-D07E-453F-ABD4-71C122AB8AE1}" type="pres">
      <dgm:prSet presAssocID="{C59A556A-ADDA-48FC-84EC-5D856E447CC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untains"/>
        </a:ext>
      </dgm:extLst>
    </dgm:pt>
    <dgm:pt modelId="{201FFF09-B5C4-4052-A08F-43F5D1CC6E9F}" type="pres">
      <dgm:prSet presAssocID="{C59A556A-ADDA-48FC-84EC-5D856E447CC0}" presName="spaceRect" presStyleCnt="0"/>
      <dgm:spPr/>
    </dgm:pt>
    <dgm:pt modelId="{03A9B5F1-7896-49A7-A48A-BFB32705912B}" type="pres">
      <dgm:prSet presAssocID="{C59A556A-ADDA-48FC-84EC-5D856E447CC0}" presName="textRect" presStyleLbl="revTx" presStyleIdx="0" presStyleCnt="4" custScaleX="114781" custScaleY="174335">
        <dgm:presLayoutVars>
          <dgm:chMax val="1"/>
          <dgm:chPref val="1"/>
        </dgm:presLayoutVars>
      </dgm:prSet>
      <dgm:spPr/>
    </dgm:pt>
    <dgm:pt modelId="{4DBA302A-A530-4C66-9FE3-7FBAFB505C1F}" type="pres">
      <dgm:prSet presAssocID="{D5289212-A73B-4967-B4C9-6FAE13DAC12E}" presName="sibTrans" presStyleLbl="sibTrans2D1" presStyleIdx="0" presStyleCnt="0"/>
      <dgm:spPr/>
    </dgm:pt>
    <dgm:pt modelId="{71FDD8D7-9CB0-42EC-B6CC-6C57C3E57FD5}" type="pres">
      <dgm:prSet presAssocID="{1BA104D0-F1FC-40BF-89C8-59CEE467A638}" presName="compNode" presStyleCnt="0"/>
      <dgm:spPr/>
    </dgm:pt>
    <dgm:pt modelId="{1C45A373-BA65-48FB-A810-77BC6F56F259}" type="pres">
      <dgm:prSet presAssocID="{1BA104D0-F1FC-40BF-89C8-59CEE467A638}" presName="iconBgRect" presStyleLbl="bgShp" presStyleIdx="1" presStyleCnt="4"/>
      <dgm:spPr/>
    </dgm:pt>
    <dgm:pt modelId="{632AE27F-2C1B-45A0-AD66-3FF86E8FA0ED}" type="pres">
      <dgm:prSet presAssocID="{1BA104D0-F1FC-40BF-89C8-59CEE467A63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arget Audience"/>
        </a:ext>
      </dgm:extLst>
    </dgm:pt>
    <dgm:pt modelId="{EFA27E49-87DA-4F5F-87C8-332FF92351A9}" type="pres">
      <dgm:prSet presAssocID="{1BA104D0-F1FC-40BF-89C8-59CEE467A638}" presName="spaceRect" presStyleCnt="0"/>
      <dgm:spPr/>
    </dgm:pt>
    <dgm:pt modelId="{FA8797A1-02DE-4F69-94EC-BD2140E60241}" type="pres">
      <dgm:prSet presAssocID="{1BA104D0-F1FC-40BF-89C8-59CEE467A638}" presName="textRect" presStyleLbl="revTx" presStyleIdx="1" presStyleCnt="4">
        <dgm:presLayoutVars>
          <dgm:chMax val="1"/>
          <dgm:chPref val="1"/>
        </dgm:presLayoutVars>
      </dgm:prSet>
      <dgm:spPr/>
    </dgm:pt>
    <dgm:pt modelId="{330E2EC6-1D93-46BF-A9BC-164B2624E17E}" type="pres">
      <dgm:prSet presAssocID="{966F3B76-320B-4993-9E90-9147E6879ECB}" presName="sibTrans" presStyleLbl="sibTrans2D1" presStyleIdx="0" presStyleCnt="0"/>
      <dgm:spPr/>
    </dgm:pt>
    <dgm:pt modelId="{BA1FC390-0044-4815-BFA3-5CE36D90CE04}" type="pres">
      <dgm:prSet presAssocID="{987BC125-0FC4-4661-9341-6674BDDA17F5}" presName="compNode" presStyleCnt="0"/>
      <dgm:spPr/>
    </dgm:pt>
    <dgm:pt modelId="{4AB055B5-45C9-4CC4-BCFA-9C221B873B82}" type="pres">
      <dgm:prSet presAssocID="{987BC125-0FC4-4661-9341-6674BDDA17F5}" presName="iconBgRect" presStyleLbl="bgShp" presStyleIdx="2" presStyleCnt="4"/>
      <dgm:spPr/>
    </dgm:pt>
    <dgm:pt modelId="{ED993BBF-77EF-490C-8E2E-D02FF365301C}" type="pres">
      <dgm:prSet presAssocID="{987BC125-0FC4-4661-9341-6674BDDA17F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titles"/>
        </a:ext>
      </dgm:extLst>
    </dgm:pt>
    <dgm:pt modelId="{DF89CB57-84D4-40A4-ACFB-72551A177F87}" type="pres">
      <dgm:prSet presAssocID="{987BC125-0FC4-4661-9341-6674BDDA17F5}" presName="spaceRect" presStyleCnt="0"/>
      <dgm:spPr/>
    </dgm:pt>
    <dgm:pt modelId="{B45FA56F-86AA-45B6-99BA-48BB95A5E7CC}" type="pres">
      <dgm:prSet presAssocID="{987BC125-0FC4-4661-9341-6674BDDA17F5}" presName="textRect" presStyleLbl="revTx" presStyleIdx="2" presStyleCnt="4">
        <dgm:presLayoutVars>
          <dgm:chMax val="1"/>
          <dgm:chPref val="1"/>
        </dgm:presLayoutVars>
      </dgm:prSet>
      <dgm:spPr/>
    </dgm:pt>
    <dgm:pt modelId="{10F790E8-137D-4B5B-85EA-DCF86710E56C}" type="pres">
      <dgm:prSet presAssocID="{37C5F2DF-A9D7-471C-AEFD-3C0D14AFD417}" presName="sibTrans" presStyleLbl="sibTrans2D1" presStyleIdx="0" presStyleCnt="0"/>
      <dgm:spPr/>
    </dgm:pt>
    <dgm:pt modelId="{A49BFA70-CA58-48B2-8274-562AF0F4966D}" type="pres">
      <dgm:prSet presAssocID="{29ACC394-6F5B-4EF1-B0C9-A40C9B993391}" presName="compNode" presStyleCnt="0"/>
      <dgm:spPr/>
    </dgm:pt>
    <dgm:pt modelId="{C98A2F13-18F7-457C-A642-697A682F2954}" type="pres">
      <dgm:prSet presAssocID="{29ACC394-6F5B-4EF1-B0C9-A40C9B993391}" presName="iconBgRect" presStyleLbl="bgShp" presStyleIdx="3" presStyleCnt="4" custLinFactNeighborX="36010" custLinFactNeighborY="11195"/>
      <dgm:spPr/>
    </dgm:pt>
    <dgm:pt modelId="{A46FD38E-0B32-4A6D-AD8F-E7B8128C9F8F}" type="pres">
      <dgm:prSet presAssocID="{29ACC394-6F5B-4EF1-B0C9-A40C9B993391}" presName="iconRect" presStyleLbl="node1" presStyleIdx="3" presStyleCnt="4" custLinFactNeighborX="62633" custLinFactNeighborY="747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ighway scene"/>
        </a:ext>
      </dgm:extLst>
    </dgm:pt>
    <dgm:pt modelId="{C29F409D-0CD9-486F-9763-39F478E7D35C}" type="pres">
      <dgm:prSet presAssocID="{29ACC394-6F5B-4EF1-B0C9-A40C9B993391}" presName="spaceRect" presStyleCnt="0"/>
      <dgm:spPr/>
    </dgm:pt>
    <dgm:pt modelId="{2593E62E-B488-4849-A71A-1109D2C155E3}" type="pres">
      <dgm:prSet presAssocID="{29ACC394-6F5B-4EF1-B0C9-A40C9B993391}" presName="textRect" presStyleLbl="revTx" presStyleIdx="3" presStyleCnt="4" custScaleX="111058" custScaleY="136046">
        <dgm:presLayoutVars>
          <dgm:chMax val="1"/>
          <dgm:chPref val="1"/>
        </dgm:presLayoutVars>
      </dgm:prSet>
      <dgm:spPr/>
    </dgm:pt>
  </dgm:ptLst>
  <dgm:cxnLst>
    <dgm:cxn modelId="{A7103632-BEEC-45E9-B165-D69BBA676D1E}" type="presOf" srcId="{C59A556A-ADDA-48FC-84EC-5D856E447CC0}" destId="{03A9B5F1-7896-49A7-A48A-BFB32705912B}" srcOrd="0" destOrd="0" presId="urn:microsoft.com/office/officeart/2018/2/layout/IconCircleList"/>
    <dgm:cxn modelId="{9CEBB860-CB63-4FEE-A9A5-820A322B1192}" type="presOf" srcId="{37C5F2DF-A9D7-471C-AEFD-3C0D14AFD417}" destId="{10F790E8-137D-4B5B-85EA-DCF86710E56C}" srcOrd="0" destOrd="0" presId="urn:microsoft.com/office/officeart/2018/2/layout/IconCircleList"/>
    <dgm:cxn modelId="{C7BCC867-1824-4CAA-AC63-7F3444DE7C2C}" srcId="{E9E54067-DCEB-487D-807F-EDE1F183CFB2}" destId="{1BA104D0-F1FC-40BF-89C8-59CEE467A638}" srcOrd="1" destOrd="0" parTransId="{3248A92F-683B-412C-9185-D566BD04B3D5}" sibTransId="{966F3B76-320B-4993-9E90-9147E6879ECB}"/>
    <dgm:cxn modelId="{B271366B-FA07-4F93-AFA8-FBA1F060F5FC}" srcId="{E9E54067-DCEB-487D-807F-EDE1F183CFB2}" destId="{29ACC394-6F5B-4EF1-B0C9-A40C9B993391}" srcOrd="3" destOrd="0" parTransId="{399DF1CF-18F4-49DE-AB86-232CD8249E18}" sibTransId="{6F63B619-49DC-42FD-9A84-92EB06266BD9}"/>
    <dgm:cxn modelId="{5369EC85-3581-4872-A8FD-61B747995C4B}" type="presOf" srcId="{D5289212-A73B-4967-B4C9-6FAE13DAC12E}" destId="{4DBA302A-A530-4C66-9FE3-7FBAFB505C1F}" srcOrd="0" destOrd="0" presId="urn:microsoft.com/office/officeart/2018/2/layout/IconCircleList"/>
    <dgm:cxn modelId="{DE040D91-96BF-4BB6-AA69-50E3424EF4B2}" srcId="{E9E54067-DCEB-487D-807F-EDE1F183CFB2}" destId="{C59A556A-ADDA-48FC-84EC-5D856E447CC0}" srcOrd="0" destOrd="0" parTransId="{C454D67E-B9E8-4373-AA5C-530215DE2110}" sibTransId="{D5289212-A73B-4967-B4C9-6FAE13DAC12E}"/>
    <dgm:cxn modelId="{DF2FCDA1-75C1-40BA-B733-CDA5DBA6D9DD}" type="presOf" srcId="{987BC125-0FC4-4661-9341-6674BDDA17F5}" destId="{B45FA56F-86AA-45B6-99BA-48BB95A5E7CC}" srcOrd="0" destOrd="0" presId="urn:microsoft.com/office/officeart/2018/2/layout/IconCircleList"/>
    <dgm:cxn modelId="{0CE747A4-E056-40F7-9537-CBA1EED3A184}" type="presOf" srcId="{966F3B76-320B-4993-9E90-9147E6879ECB}" destId="{330E2EC6-1D93-46BF-A9BC-164B2624E17E}" srcOrd="0" destOrd="0" presId="urn:microsoft.com/office/officeart/2018/2/layout/IconCircleList"/>
    <dgm:cxn modelId="{E5AB86B2-C020-4359-821E-A9482C77B0C5}" type="presOf" srcId="{29ACC394-6F5B-4EF1-B0C9-A40C9B993391}" destId="{2593E62E-B488-4849-A71A-1109D2C155E3}" srcOrd="0" destOrd="0" presId="urn:microsoft.com/office/officeart/2018/2/layout/IconCircleList"/>
    <dgm:cxn modelId="{7BAECCBD-6674-4894-B8BE-F26F1B263AE5}" type="presOf" srcId="{E9E54067-DCEB-487D-807F-EDE1F183CFB2}" destId="{D68CA602-CA89-4091-BBBC-34AC9780F230}" srcOrd="0" destOrd="0" presId="urn:microsoft.com/office/officeart/2018/2/layout/IconCircleList"/>
    <dgm:cxn modelId="{95B31BE6-547A-4EDF-8A27-EBA37E958267}" type="presOf" srcId="{1BA104D0-F1FC-40BF-89C8-59CEE467A638}" destId="{FA8797A1-02DE-4F69-94EC-BD2140E60241}" srcOrd="0" destOrd="0" presId="urn:microsoft.com/office/officeart/2018/2/layout/IconCircleList"/>
    <dgm:cxn modelId="{1FFF7DE8-B0BE-48A0-B8DC-D7A1E2041C76}" srcId="{E9E54067-DCEB-487D-807F-EDE1F183CFB2}" destId="{987BC125-0FC4-4661-9341-6674BDDA17F5}" srcOrd="2" destOrd="0" parTransId="{A17B4303-7F12-4A50-B06E-14ED3D635F9E}" sibTransId="{37C5F2DF-A9D7-471C-AEFD-3C0D14AFD417}"/>
    <dgm:cxn modelId="{9D3E200C-FF9B-482A-AF81-AFEFE63A09A8}" type="presParOf" srcId="{D68CA602-CA89-4091-BBBC-34AC9780F230}" destId="{FC57B58A-5F62-4F21-9490-CEF2ED34723A}" srcOrd="0" destOrd="0" presId="urn:microsoft.com/office/officeart/2018/2/layout/IconCircleList"/>
    <dgm:cxn modelId="{DB078966-2BB1-4E47-A134-C44082F3640E}" type="presParOf" srcId="{FC57B58A-5F62-4F21-9490-CEF2ED34723A}" destId="{6697B7D6-E538-4593-8A52-B4B2A6B6686E}" srcOrd="0" destOrd="0" presId="urn:microsoft.com/office/officeart/2018/2/layout/IconCircleList"/>
    <dgm:cxn modelId="{AE07216B-3FD5-464C-AC19-AADD35952CFA}" type="presParOf" srcId="{6697B7D6-E538-4593-8A52-B4B2A6B6686E}" destId="{86AC22B6-9604-490E-B754-61DF3656B967}" srcOrd="0" destOrd="0" presId="urn:microsoft.com/office/officeart/2018/2/layout/IconCircleList"/>
    <dgm:cxn modelId="{0D6B3DBB-F931-4BED-BA64-3516C519B18A}" type="presParOf" srcId="{6697B7D6-E538-4593-8A52-B4B2A6B6686E}" destId="{FC5E48C9-D07E-453F-ABD4-71C122AB8AE1}" srcOrd="1" destOrd="0" presId="urn:microsoft.com/office/officeart/2018/2/layout/IconCircleList"/>
    <dgm:cxn modelId="{0BEA21A4-6672-4C29-938D-B531AD4CB6F4}" type="presParOf" srcId="{6697B7D6-E538-4593-8A52-B4B2A6B6686E}" destId="{201FFF09-B5C4-4052-A08F-43F5D1CC6E9F}" srcOrd="2" destOrd="0" presId="urn:microsoft.com/office/officeart/2018/2/layout/IconCircleList"/>
    <dgm:cxn modelId="{D1E39427-7B6B-4E10-B073-F9A3B195789B}" type="presParOf" srcId="{6697B7D6-E538-4593-8A52-B4B2A6B6686E}" destId="{03A9B5F1-7896-49A7-A48A-BFB32705912B}" srcOrd="3" destOrd="0" presId="urn:microsoft.com/office/officeart/2018/2/layout/IconCircleList"/>
    <dgm:cxn modelId="{F23FDD2E-6485-4583-90FB-D780296EEC67}" type="presParOf" srcId="{FC57B58A-5F62-4F21-9490-CEF2ED34723A}" destId="{4DBA302A-A530-4C66-9FE3-7FBAFB505C1F}" srcOrd="1" destOrd="0" presId="urn:microsoft.com/office/officeart/2018/2/layout/IconCircleList"/>
    <dgm:cxn modelId="{875A1316-7FF0-49AB-9677-A9C8CF56A1D3}" type="presParOf" srcId="{FC57B58A-5F62-4F21-9490-CEF2ED34723A}" destId="{71FDD8D7-9CB0-42EC-B6CC-6C57C3E57FD5}" srcOrd="2" destOrd="0" presId="urn:microsoft.com/office/officeart/2018/2/layout/IconCircleList"/>
    <dgm:cxn modelId="{9A84A466-579C-4F3B-AB78-E8851D0B575D}" type="presParOf" srcId="{71FDD8D7-9CB0-42EC-B6CC-6C57C3E57FD5}" destId="{1C45A373-BA65-48FB-A810-77BC6F56F259}" srcOrd="0" destOrd="0" presId="urn:microsoft.com/office/officeart/2018/2/layout/IconCircleList"/>
    <dgm:cxn modelId="{17169500-C7F8-4B7D-AB60-94AF45BCE3F3}" type="presParOf" srcId="{71FDD8D7-9CB0-42EC-B6CC-6C57C3E57FD5}" destId="{632AE27F-2C1B-45A0-AD66-3FF86E8FA0ED}" srcOrd="1" destOrd="0" presId="urn:microsoft.com/office/officeart/2018/2/layout/IconCircleList"/>
    <dgm:cxn modelId="{F1F8ACC0-423A-46E1-92BC-BCE34F5E868F}" type="presParOf" srcId="{71FDD8D7-9CB0-42EC-B6CC-6C57C3E57FD5}" destId="{EFA27E49-87DA-4F5F-87C8-332FF92351A9}" srcOrd="2" destOrd="0" presId="urn:microsoft.com/office/officeart/2018/2/layout/IconCircleList"/>
    <dgm:cxn modelId="{F3A3A9AF-7C68-4EEA-9F7C-5EE81DA91CE6}" type="presParOf" srcId="{71FDD8D7-9CB0-42EC-B6CC-6C57C3E57FD5}" destId="{FA8797A1-02DE-4F69-94EC-BD2140E60241}" srcOrd="3" destOrd="0" presId="urn:microsoft.com/office/officeart/2018/2/layout/IconCircleList"/>
    <dgm:cxn modelId="{044160BF-D44B-48DE-8127-EF9B980CD4A6}" type="presParOf" srcId="{FC57B58A-5F62-4F21-9490-CEF2ED34723A}" destId="{330E2EC6-1D93-46BF-A9BC-164B2624E17E}" srcOrd="3" destOrd="0" presId="urn:microsoft.com/office/officeart/2018/2/layout/IconCircleList"/>
    <dgm:cxn modelId="{E81D4DE4-1B38-4388-8449-E13CDFBDC29B}" type="presParOf" srcId="{FC57B58A-5F62-4F21-9490-CEF2ED34723A}" destId="{BA1FC390-0044-4815-BFA3-5CE36D90CE04}" srcOrd="4" destOrd="0" presId="urn:microsoft.com/office/officeart/2018/2/layout/IconCircleList"/>
    <dgm:cxn modelId="{F3776DB4-0B5D-42BA-91FE-12E72A430676}" type="presParOf" srcId="{BA1FC390-0044-4815-BFA3-5CE36D90CE04}" destId="{4AB055B5-45C9-4CC4-BCFA-9C221B873B82}" srcOrd="0" destOrd="0" presId="urn:microsoft.com/office/officeart/2018/2/layout/IconCircleList"/>
    <dgm:cxn modelId="{2914D810-CE6B-4091-9AE8-5CE90B0DFD41}" type="presParOf" srcId="{BA1FC390-0044-4815-BFA3-5CE36D90CE04}" destId="{ED993BBF-77EF-490C-8E2E-D02FF365301C}" srcOrd="1" destOrd="0" presId="urn:microsoft.com/office/officeart/2018/2/layout/IconCircleList"/>
    <dgm:cxn modelId="{30F1B6FA-B826-4FC6-B5A2-0A72DF6002EB}" type="presParOf" srcId="{BA1FC390-0044-4815-BFA3-5CE36D90CE04}" destId="{DF89CB57-84D4-40A4-ACFB-72551A177F87}" srcOrd="2" destOrd="0" presId="urn:microsoft.com/office/officeart/2018/2/layout/IconCircleList"/>
    <dgm:cxn modelId="{6FDA5B7F-8B1C-4C01-A24F-BD9A0E9FAA31}" type="presParOf" srcId="{BA1FC390-0044-4815-BFA3-5CE36D90CE04}" destId="{B45FA56F-86AA-45B6-99BA-48BB95A5E7CC}" srcOrd="3" destOrd="0" presId="urn:microsoft.com/office/officeart/2018/2/layout/IconCircleList"/>
    <dgm:cxn modelId="{CDCE7FB8-D25D-450E-91D9-0F0B0C8B426C}" type="presParOf" srcId="{FC57B58A-5F62-4F21-9490-CEF2ED34723A}" destId="{10F790E8-137D-4B5B-85EA-DCF86710E56C}" srcOrd="5" destOrd="0" presId="urn:microsoft.com/office/officeart/2018/2/layout/IconCircleList"/>
    <dgm:cxn modelId="{83430723-27D3-4151-80D7-33B7040DC73F}" type="presParOf" srcId="{FC57B58A-5F62-4F21-9490-CEF2ED34723A}" destId="{A49BFA70-CA58-48B2-8274-562AF0F4966D}" srcOrd="6" destOrd="0" presId="urn:microsoft.com/office/officeart/2018/2/layout/IconCircleList"/>
    <dgm:cxn modelId="{C5F899DE-01EF-4FDD-A394-9F2A029F4459}" type="presParOf" srcId="{A49BFA70-CA58-48B2-8274-562AF0F4966D}" destId="{C98A2F13-18F7-457C-A642-697A682F2954}" srcOrd="0" destOrd="0" presId="urn:microsoft.com/office/officeart/2018/2/layout/IconCircleList"/>
    <dgm:cxn modelId="{E594D5D1-BDF7-4C1D-A79E-AFC4409D7EE5}" type="presParOf" srcId="{A49BFA70-CA58-48B2-8274-562AF0F4966D}" destId="{A46FD38E-0B32-4A6D-AD8F-E7B8128C9F8F}" srcOrd="1" destOrd="0" presId="urn:microsoft.com/office/officeart/2018/2/layout/IconCircleList"/>
    <dgm:cxn modelId="{67EE4E0F-CCBB-4CBB-88CB-62DFE9729C48}" type="presParOf" srcId="{A49BFA70-CA58-48B2-8274-562AF0F4966D}" destId="{C29F409D-0CD9-486F-9763-39F478E7D35C}" srcOrd="2" destOrd="0" presId="urn:microsoft.com/office/officeart/2018/2/layout/IconCircleList"/>
    <dgm:cxn modelId="{FE553423-3118-4DA4-A666-334F00C5DEA7}" type="presParOf" srcId="{A49BFA70-CA58-48B2-8274-562AF0F4966D}" destId="{2593E62E-B488-4849-A71A-1109D2C155E3}"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56896-93EC-4548-AC76-5FAAE91CE578}">
      <dsp:nvSpPr>
        <dsp:cNvPr id="0" name=""/>
        <dsp:cNvSpPr/>
      </dsp:nvSpPr>
      <dsp:spPr>
        <a:xfrm>
          <a:off x="1221978" y="2646"/>
          <a:ext cx="2706687" cy="1624012"/>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Take adventure to new heights at Summit Living Communities </a:t>
          </a:r>
        </a:p>
      </dsp:txBody>
      <dsp:txXfrm>
        <a:off x="1221978" y="2646"/>
        <a:ext cx="2706687" cy="1624012"/>
      </dsp:txXfrm>
    </dsp:sp>
    <dsp:sp modelId="{08F15EA8-3F74-E04E-B137-6C142B43B9DC}">
      <dsp:nvSpPr>
        <dsp:cNvPr id="0" name=""/>
        <dsp:cNvSpPr/>
      </dsp:nvSpPr>
      <dsp:spPr>
        <a:xfrm>
          <a:off x="4199334" y="2646"/>
          <a:ext cx="2706687" cy="1624012"/>
        </a:xfrm>
        <a:prstGeom prst="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Implement a key message that resonates with target audiences</a:t>
          </a:r>
        </a:p>
      </dsp:txBody>
      <dsp:txXfrm>
        <a:off x="4199334" y="2646"/>
        <a:ext cx="2706687" cy="1624012"/>
      </dsp:txXfrm>
    </dsp:sp>
    <dsp:sp modelId="{54C70C79-7B95-F543-B05D-16FF8D7B5454}">
      <dsp:nvSpPr>
        <dsp:cNvPr id="0" name=""/>
        <dsp:cNvSpPr/>
      </dsp:nvSpPr>
      <dsp:spPr>
        <a:xfrm>
          <a:off x="1221978" y="1897327"/>
          <a:ext cx="2706687" cy="1624012"/>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Big Idea: Conquer Your Summit</a:t>
          </a:r>
        </a:p>
      </dsp:txBody>
      <dsp:txXfrm>
        <a:off x="1221978" y="1897327"/>
        <a:ext cx="2706687" cy="1624012"/>
      </dsp:txXfrm>
    </dsp:sp>
    <dsp:sp modelId="{A66BBAEA-9080-7D4D-9EE8-D003B746C3D6}">
      <dsp:nvSpPr>
        <dsp:cNvPr id="0" name=""/>
        <dsp:cNvSpPr/>
      </dsp:nvSpPr>
      <dsp:spPr>
        <a:xfrm>
          <a:off x="4199334" y="1897327"/>
          <a:ext cx="2706687" cy="1624012"/>
        </a:xfrm>
        <a:prstGeom prst="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Offer ideas about Summit’s current situation</a:t>
          </a:r>
        </a:p>
      </dsp:txBody>
      <dsp:txXfrm>
        <a:off x="4199334" y="1897327"/>
        <a:ext cx="2706687" cy="1624012"/>
      </dsp:txXfrm>
    </dsp:sp>
    <dsp:sp modelId="{5EC9BDF3-B20E-2842-88D8-248F0BB131CD}">
      <dsp:nvSpPr>
        <dsp:cNvPr id="0" name=""/>
        <dsp:cNvSpPr/>
      </dsp:nvSpPr>
      <dsp:spPr>
        <a:xfrm>
          <a:off x="2710656" y="3792008"/>
          <a:ext cx="2706687" cy="1624012"/>
        </a:xfrm>
        <a:prstGeom prst="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Evaluate the  media strategy </a:t>
          </a:r>
        </a:p>
      </dsp:txBody>
      <dsp:txXfrm>
        <a:off x="2710656" y="3792008"/>
        <a:ext cx="2706687" cy="16240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C22B6-9604-490E-B754-61DF3656B967}">
      <dsp:nvSpPr>
        <dsp:cNvPr id="0" name=""/>
        <dsp:cNvSpPr/>
      </dsp:nvSpPr>
      <dsp:spPr>
        <a:xfrm>
          <a:off x="194260" y="358343"/>
          <a:ext cx="861188" cy="86118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5E48C9-D07E-453F-ABD4-71C122AB8AE1}">
      <dsp:nvSpPr>
        <dsp:cNvPr id="0" name=""/>
        <dsp:cNvSpPr/>
      </dsp:nvSpPr>
      <dsp:spPr>
        <a:xfrm>
          <a:off x="375110" y="539193"/>
          <a:ext cx="499489" cy="4994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A9B5F1-7896-49A7-A48A-BFB32705912B}">
      <dsp:nvSpPr>
        <dsp:cNvPr id="0" name=""/>
        <dsp:cNvSpPr/>
      </dsp:nvSpPr>
      <dsp:spPr>
        <a:xfrm>
          <a:off x="1089966" y="38261"/>
          <a:ext cx="2329991" cy="1501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endParaRPr lang="en-US" sz="2400" kern="1200" dirty="0"/>
        </a:p>
      </dsp:txBody>
      <dsp:txXfrm>
        <a:off x="1089966" y="38261"/>
        <a:ext cx="2329991" cy="1501353"/>
      </dsp:txXfrm>
    </dsp:sp>
    <dsp:sp modelId="{1C45A373-BA65-48FB-A810-77BC6F56F259}">
      <dsp:nvSpPr>
        <dsp:cNvPr id="0" name=""/>
        <dsp:cNvSpPr/>
      </dsp:nvSpPr>
      <dsp:spPr>
        <a:xfrm>
          <a:off x="3773660" y="358343"/>
          <a:ext cx="861188" cy="86118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2AE27F-2C1B-45A0-AD66-3FF86E8FA0ED}">
      <dsp:nvSpPr>
        <dsp:cNvPr id="0" name=""/>
        <dsp:cNvSpPr/>
      </dsp:nvSpPr>
      <dsp:spPr>
        <a:xfrm>
          <a:off x="3954509" y="539193"/>
          <a:ext cx="499489" cy="4994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8797A1-02DE-4F69-94EC-BD2140E60241}">
      <dsp:nvSpPr>
        <dsp:cNvPr id="0" name=""/>
        <dsp:cNvSpPr/>
      </dsp:nvSpPr>
      <dsp:spPr>
        <a:xfrm>
          <a:off x="4819389" y="358343"/>
          <a:ext cx="2029944" cy="861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endParaRPr lang="en-US" sz="2400" kern="1200" dirty="0"/>
        </a:p>
      </dsp:txBody>
      <dsp:txXfrm>
        <a:off x="4819389" y="358343"/>
        <a:ext cx="2029944" cy="861188"/>
      </dsp:txXfrm>
    </dsp:sp>
    <dsp:sp modelId="{4AB055B5-45C9-4CC4-BCFA-9C221B873B82}">
      <dsp:nvSpPr>
        <dsp:cNvPr id="0" name=""/>
        <dsp:cNvSpPr/>
      </dsp:nvSpPr>
      <dsp:spPr>
        <a:xfrm>
          <a:off x="194260" y="2257975"/>
          <a:ext cx="861188" cy="86118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993BBF-77EF-490C-8E2E-D02FF365301C}">
      <dsp:nvSpPr>
        <dsp:cNvPr id="0" name=""/>
        <dsp:cNvSpPr/>
      </dsp:nvSpPr>
      <dsp:spPr>
        <a:xfrm>
          <a:off x="375110" y="2438825"/>
          <a:ext cx="499489" cy="4994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5FA56F-86AA-45B6-99BA-48BB95A5E7CC}">
      <dsp:nvSpPr>
        <dsp:cNvPr id="0" name=""/>
        <dsp:cNvSpPr/>
      </dsp:nvSpPr>
      <dsp:spPr>
        <a:xfrm>
          <a:off x="1239989" y="2257975"/>
          <a:ext cx="2029944" cy="861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endParaRPr lang="en-US" sz="2400" kern="1200" dirty="0"/>
        </a:p>
      </dsp:txBody>
      <dsp:txXfrm>
        <a:off x="1239989" y="2257975"/>
        <a:ext cx="2029944" cy="861188"/>
      </dsp:txXfrm>
    </dsp:sp>
    <dsp:sp modelId="{C98A2F13-18F7-457C-A642-697A682F2954}">
      <dsp:nvSpPr>
        <dsp:cNvPr id="0" name=""/>
        <dsp:cNvSpPr/>
      </dsp:nvSpPr>
      <dsp:spPr>
        <a:xfrm>
          <a:off x="3933751" y="2354385"/>
          <a:ext cx="861188" cy="86118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6FD38E-0B32-4A6D-AD8F-E7B8128C9F8F}">
      <dsp:nvSpPr>
        <dsp:cNvPr id="0" name=""/>
        <dsp:cNvSpPr/>
      </dsp:nvSpPr>
      <dsp:spPr>
        <a:xfrm>
          <a:off x="4117332" y="2476147"/>
          <a:ext cx="499489" cy="49948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93E62E-B488-4849-A71A-1109D2C155E3}">
      <dsp:nvSpPr>
        <dsp:cNvPr id="0" name=""/>
        <dsp:cNvSpPr/>
      </dsp:nvSpPr>
      <dsp:spPr>
        <a:xfrm>
          <a:off x="4557130" y="2102763"/>
          <a:ext cx="2254416" cy="1171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endParaRPr lang="en-US" sz="1100" kern="1200" dirty="0"/>
        </a:p>
      </dsp:txBody>
      <dsp:txXfrm>
        <a:off x="4557130" y="2102763"/>
        <a:ext cx="2254416" cy="11716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A36BE-5C25-BF47-A052-EA8B73B20210}" type="datetimeFigureOut">
              <a:rPr lang="en-US" smtClean="0"/>
              <a:t>12/15/25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3A5D65-3487-224B-B492-8B202B6FEC62}" type="slidenum">
              <a:rPr lang="en-US" smtClean="0"/>
              <a:t>‹#›</a:t>
            </a:fld>
            <a:endParaRPr lang="en-US"/>
          </a:p>
        </p:txBody>
      </p:sp>
    </p:spTree>
    <p:extLst>
      <p:ext uri="{BB962C8B-B14F-4D97-AF65-F5344CB8AC3E}">
        <p14:creationId xmlns:p14="http://schemas.microsoft.com/office/powerpoint/2010/main" val="2558309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rPr>
              <a:t>To present a bold vision for a next‑generation community that aligns with the values, mission, and practices of adventure‑oriented older adults seeking more than traditional residential community experiences.</a:t>
            </a:r>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2</a:t>
            </a:fld>
            <a:endParaRPr lang="en-US"/>
          </a:p>
        </p:txBody>
      </p:sp>
    </p:spTree>
    <p:extLst>
      <p:ext uri="{BB962C8B-B14F-4D97-AF65-F5344CB8AC3E}">
        <p14:creationId xmlns:p14="http://schemas.microsoft.com/office/powerpoint/2010/main" val="1774960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74CEF-1FB5-DABE-17B1-FE98804A8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E9123-5F63-6EDE-8EC6-2ABD9A1A15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427C8-D8C5-ED93-AA9A-EC9D3F9E6E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444340-B236-B843-7277-F99D772C16F2}"/>
              </a:ext>
            </a:extLst>
          </p:cNvPr>
          <p:cNvSpPr>
            <a:spLocks noGrp="1"/>
          </p:cNvSpPr>
          <p:nvPr>
            <p:ph type="sldNum" sz="quarter" idx="5"/>
          </p:nvPr>
        </p:nvSpPr>
        <p:spPr/>
        <p:txBody>
          <a:bodyPr/>
          <a:lstStyle/>
          <a:p>
            <a:fld id="{0B3A5D65-3487-224B-B492-8B202B6FEC62}" type="slidenum">
              <a:rPr lang="en-US" smtClean="0"/>
              <a:t>18</a:t>
            </a:fld>
            <a:endParaRPr lang="en-US"/>
          </a:p>
        </p:txBody>
      </p:sp>
    </p:spTree>
    <p:extLst>
      <p:ext uri="{BB962C8B-B14F-4D97-AF65-F5344CB8AC3E}">
        <p14:creationId xmlns:p14="http://schemas.microsoft.com/office/powerpoint/2010/main" val="3682792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63F27-318D-334D-3653-704D30CF9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ADE80C-5E01-1BA2-CD65-A034B4BC0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8A295-E69B-7D2E-40FB-55C930220E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410E2D-0C1E-AF41-34E6-F0C767FF54F9}"/>
              </a:ext>
            </a:extLst>
          </p:cNvPr>
          <p:cNvSpPr>
            <a:spLocks noGrp="1"/>
          </p:cNvSpPr>
          <p:nvPr>
            <p:ph type="sldNum" sz="quarter" idx="5"/>
          </p:nvPr>
        </p:nvSpPr>
        <p:spPr/>
        <p:txBody>
          <a:bodyPr/>
          <a:lstStyle/>
          <a:p>
            <a:fld id="{0B3A5D65-3487-224B-B492-8B202B6FEC62}" type="slidenum">
              <a:rPr lang="en-US" smtClean="0"/>
              <a:t>19</a:t>
            </a:fld>
            <a:endParaRPr lang="en-US"/>
          </a:p>
        </p:txBody>
      </p:sp>
    </p:spTree>
    <p:extLst>
      <p:ext uri="{BB962C8B-B14F-4D97-AF65-F5344CB8AC3E}">
        <p14:creationId xmlns:p14="http://schemas.microsoft.com/office/powerpoint/2010/main" val="1062834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607E8-248E-DE29-4561-9098EB436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B36F5E-FD54-CDBC-F3C1-02ABB65D8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B6000-65CE-675D-D88C-83147D55F2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B62911-98EC-781F-C3CB-E3437C144DC8}"/>
              </a:ext>
            </a:extLst>
          </p:cNvPr>
          <p:cNvSpPr>
            <a:spLocks noGrp="1"/>
          </p:cNvSpPr>
          <p:nvPr>
            <p:ph type="sldNum" sz="quarter" idx="5"/>
          </p:nvPr>
        </p:nvSpPr>
        <p:spPr/>
        <p:txBody>
          <a:bodyPr/>
          <a:lstStyle/>
          <a:p>
            <a:fld id="{0B3A5D65-3487-224B-B492-8B202B6FEC62}" type="slidenum">
              <a:rPr lang="en-US" smtClean="0"/>
              <a:t>20</a:t>
            </a:fld>
            <a:endParaRPr lang="en-US"/>
          </a:p>
        </p:txBody>
      </p:sp>
    </p:spTree>
    <p:extLst>
      <p:ext uri="{BB962C8B-B14F-4D97-AF65-F5344CB8AC3E}">
        <p14:creationId xmlns:p14="http://schemas.microsoft.com/office/powerpoint/2010/main" val="2872741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136D-6476-2B1E-DAE2-3DD7FD2F9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3B85C-5ACD-9576-C3CF-3828E82BE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13501-C3F0-F200-1B78-7E943FBC4E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5968A4-5773-CB17-3B9A-4F05BF6DFFC5}"/>
              </a:ext>
            </a:extLst>
          </p:cNvPr>
          <p:cNvSpPr>
            <a:spLocks noGrp="1"/>
          </p:cNvSpPr>
          <p:nvPr>
            <p:ph type="sldNum" sz="quarter" idx="5"/>
          </p:nvPr>
        </p:nvSpPr>
        <p:spPr/>
        <p:txBody>
          <a:bodyPr/>
          <a:lstStyle/>
          <a:p>
            <a:fld id="{0B3A5D65-3487-224B-B492-8B202B6FEC62}" type="slidenum">
              <a:rPr lang="en-US" smtClean="0"/>
              <a:t>21</a:t>
            </a:fld>
            <a:endParaRPr lang="en-US"/>
          </a:p>
        </p:txBody>
      </p:sp>
    </p:spTree>
    <p:extLst>
      <p:ext uri="{BB962C8B-B14F-4D97-AF65-F5344CB8AC3E}">
        <p14:creationId xmlns:p14="http://schemas.microsoft.com/office/powerpoint/2010/main" val="858691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635F-7B80-CD0C-558C-E155C10A3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644DB-D3FB-661C-0E48-ECA738DBB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6B1C8-A115-B528-388A-4CADFD9773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7BB890-F030-241F-9FA0-715305FDDED1}"/>
              </a:ext>
            </a:extLst>
          </p:cNvPr>
          <p:cNvSpPr>
            <a:spLocks noGrp="1"/>
          </p:cNvSpPr>
          <p:nvPr>
            <p:ph type="sldNum" sz="quarter" idx="5"/>
          </p:nvPr>
        </p:nvSpPr>
        <p:spPr/>
        <p:txBody>
          <a:bodyPr/>
          <a:lstStyle/>
          <a:p>
            <a:fld id="{0B3A5D65-3487-224B-B492-8B202B6FEC62}" type="slidenum">
              <a:rPr lang="en-US" smtClean="0"/>
              <a:t>22</a:t>
            </a:fld>
            <a:endParaRPr lang="en-US"/>
          </a:p>
        </p:txBody>
      </p:sp>
    </p:spTree>
    <p:extLst>
      <p:ext uri="{BB962C8B-B14F-4D97-AF65-F5344CB8AC3E}">
        <p14:creationId xmlns:p14="http://schemas.microsoft.com/office/powerpoint/2010/main" val="484499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9CB8C-0134-137F-F46D-C8D23D5D2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0C8ED-6B13-E9ED-D6C9-4FD6B592D4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2FAC5-3BDF-FB58-0134-5B1477B801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BEEBB7-0391-A2E2-CA2E-950C2177E407}"/>
              </a:ext>
            </a:extLst>
          </p:cNvPr>
          <p:cNvSpPr>
            <a:spLocks noGrp="1"/>
          </p:cNvSpPr>
          <p:nvPr>
            <p:ph type="sldNum" sz="quarter" idx="5"/>
          </p:nvPr>
        </p:nvSpPr>
        <p:spPr/>
        <p:txBody>
          <a:bodyPr/>
          <a:lstStyle/>
          <a:p>
            <a:fld id="{0B3A5D65-3487-224B-B492-8B202B6FEC62}" type="slidenum">
              <a:rPr lang="en-US" smtClean="0"/>
              <a:t>23</a:t>
            </a:fld>
            <a:endParaRPr lang="en-US"/>
          </a:p>
        </p:txBody>
      </p:sp>
    </p:spTree>
    <p:extLst>
      <p:ext uri="{BB962C8B-B14F-4D97-AF65-F5344CB8AC3E}">
        <p14:creationId xmlns:p14="http://schemas.microsoft.com/office/powerpoint/2010/main" val="799261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256CE-45DD-4AEC-D57A-00969AF0FA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E1129-290A-BC0F-E832-8A4CB5C68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6EE6DB-5EB0-64BE-FE27-188FFF8F6F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39D7DB-0B39-D0C8-72AA-BC95C4C6970E}"/>
              </a:ext>
            </a:extLst>
          </p:cNvPr>
          <p:cNvSpPr>
            <a:spLocks noGrp="1"/>
          </p:cNvSpPr>
          <p:nvPr>
            <p:ph type="sldNum" sz="quarter" idx="5"/>
          </p:nvPr>
        </p:nvSpPr>
        <p:spPr/>
        <p:txBody>
          <a:bodyPr/>
          <a:lstStyle/>
          <a:p>
            <a:fld id="{0B3A5D65-3487-224B-B492-8B202B6FEC62}" type="slidenum">
              <a:rPr lang="en-US" smtClean="0"/>
              <a:t>24</a:t>
            </a:fld>
            <a:endParaRPr lang="en-US"/>
          </a:p>
        </p:txBody>
      </p:sp>
    </p:spTree>
    <p:extLst>
      <p:ext uri="{BB962C8B-B14F-4D97-AF65-F5344CB8AC3E}">
        <p14:creationId xmlns:p14="http://schemas.microsoft.com/office/powerpoint/2010/main" val="3301929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63E68-EE6C-0FDB-7A5A-795AA2585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5C747F-B9FE-A0D1-94FE-FEC5375CB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91A699-F0A3-A7F3-A68C-8182B82A2F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9F7504-4200-FF20-FD2E-164A1FAD6968}"/>
              </a:ext>
            </a:extLst>
          </p:cNvPr>
          <p:cNvSpPr>
            <a:spLocks noGrp="1"/>
          </p:cNvSpPr>
          <p:nvPr>
            <p:ph type="sldNum" sz="quarter" idx="5"/>
          </p:nvPr>
        </p:nvSpPr>
        <p:spPr/>
        <p:txBody>
          <a:bodyPr/>
          <a:lstStyle/>
          <a:p>
            <a:fld id="{0B3A5D65-3487-224B-B492-8B202B6FEC62}" type="slidenum">
              <a:rPr lang="en-US" smtClean="0"/>
              <a:t>25</a:t>
            </a:fld>
            <a:endParaRPr lang="en-US"/>
          </a:p>
        </p:txBody>
      </p:sp>
    </p:spTree>
    <p:extLst>
      <p:ext uri="{BB962C8B-B14F-4D97-AF65-F5344CB8AC3E}">
        <p14:creationId xmlns:p14="http://schemas.microsoft.com/office/powerpoint/2010/main" val="909697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27</a:t>
            </a:fld>
            <a:endParaRPr lang="en-US"/>
          </a:p>
        </p:txBody>
      </p:sp>
    </p:spTree>
    <p:extLst>
      <p:ext uri="{BB962C8B-B14F-4D97-AF65-F5344CB8AC3E}">
        <p14:creationId xmlns:p14="http://schemas.microsoft.com/office/powerpoint/2010/main" val="1221666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00000"/>
              </a:lnSpc>
            </a:pPr>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28</a:t>
            </a:fld>
            <a:endParaRPr lang="en-US"/>
          </a:p>
        </p:txBody>
      </p:sp>
    </p:spTree>
    <p:extLst>
      <p:ext uri="{BB962C8B-B14F-4D97-AF65-F5344CB8AC3E}">
        <p14:creationId xmlns:p14="http://schemas.microsoft.com/office/powerpoint/2010/main" val="75605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grounds us in who Summit is today. </a:t>
            </a:r>
          </a:p>
          <a:p>
            <a:r>
              <a:rPr lang="en-US" dirty="0"/>
              <a:t>The community is designed for active adults 55+ who see this stage of life as an opportunity to stay engaged, adventurous, and connected. </a:t>
            </a:r>
          </a:p>
          <a:p>
            <a:r>
              <a:rPr lang="en-US" dirty="0"/>
              <a:t>Summit’s values reinforce that lifestyle and guide how the community shows up day to day. </a:t>
            </a:r>
          </a:p>
          <a:p>
            <a:r>
              <a:rPr lang="en-US" dirty="0"/>
              <a:t>Communications plays a key role by making sure those values are clearly understood and consistently reflected in how the brand is presented and experienced.</a:t>
            </a:r>
          </a:p>
        </p:txBody>
      </p:sp>
      <p:sp>
        <p:nvSpPr>
          <p:cNvPr id="4" name="Slide Number Placeholder 3"/>
          <p:cNvSpPr>
            <a:spLocks noGrp="1"/>
          </p:cNvSpPr>
          <p:nvPr>
            <p:ph type="sldNum" sz="quarter" idx="5"/>
          </p:nvPr>
        </p:nvSpPr>
        <p:spPr/>
        <p:txBody>
          <a:bodyPr/>
          <a:lstStyle/>
          <a:p>
            <a:fld id="{0B3A5D65-3487-224B-B492-8B202B6FEC62}" type="slidenum">
              <a:rPr lang="en-US" smtClean="0"/>
              <a:t>3</a:t>
            </a:fld>
            <a:endParaRPr lang="en-US"/>
          </a:p>
        </p:txBody>
      </p:sp>
    </p:spTree>
    <p:extLst>
      <p:ext uri="{BB962C8B-B14F-4D97-AF65-F5344CB8AC3E}">
        <p14:creationId xmlns:p14="http://schemas.microsoft.com/office/powerpoint/2010/main" val="13585479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F1DBC-ABAF-70F8-64AF-A87DD7490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EBD55-9D79-E90D-2350-002B744571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DABE-AF39-CD85-5B56-46912B396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4D6701-5C52-1654-20B4-54B4FE3A98D2}"/>
              </a:ext>
            </a:extLst>
          </p:cNvPr>
          <p:cNvSpPr>
            <a:spLocks noGrp="1"/>
          </p:cNvSpPr>
          <p:nvPr>
            <p:ph type="sldNum" sz="quarter" idx="5"/>
          </p:nvPr>
        </p:nvSpPr>
        <p:spPr/>
        <p:txBody>
          <a:bodyPr/>
          <a:lstStyle/>
          <a:p>
            <a:fld id="{0B3A5D65-3487-224B-B492-8B202B6FEC62}" type="slidenum">
              <a:rPr lang="en-US" smtClean="0"/>
              <a:t>29</a:t>
            </a:fld>
            <a:endParaRPr lang="en-US"/>
          </a:p>
        </p:txBody>
      </p:sp>
    </p:spTree>
    <p:extLst>
      <p:ext uri="{BB962C8B-B14F-4D97-AF65-F5344CB8AC3E}">
        <p14:creationId xmlns:p14="http://schemas.microsoft.com/office/powerpoint/2010/main" val="2651668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30</a:t>
            </a:fld>
            <a:endParaRPr lang="en-US"/>
          </a:p>
        </p:txBody>
      </p:sp>
    </p:spTree>
    <p:extLst>
      <p:ext uri="{BB962C8B-B14F-4D97-AF65-F5344CB8AC3E}">
        <p14:creationId xmlns:p14="http://schemas.microsoft.com/office/powerpoint/2010/main" val="2316650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5"/>
          </p:nvPr>
        </p:nvSpPr>
        <p:spPr/>
        <p:txBody>
          <a:bodyPr/>
          <a:lstStyle/>
          <a:p>
            <a:fld id="{0B3A5D65-3487-224B-B492-8B202B6FEC62}" type="slidenum">
              <a:rPr lang="en-US" smtClean="0"/>
              <a:t>31</a:t>
            </a:fld>
            <a:endParaRPr lang="en-US"/>
          </a:p>
        </p:txBody>
      </p:sp>
    </p:spTree>
    <p:extLst>
      <p:ext uri="{BB962C8B-B14F-4D97-AF65-F5344CB8AC3E}">
        <p14:creationId xmlns:p14="http://schemas.microsoft.com/office/powerpoint/2010/main" val="904333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37CE2-492A-1E8C-7FB7-1560C0689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9B330-95C1-C28B-368C-3472CB28E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F610B4-26E6-5B17-B48E-DC2AF422F93C}"/>
              </a:ext>
            </a:extLst>
          </p:cNvPr>
          <p:cNvSpPr>
            <a:spLocks noGrp="1"/>
          </p:cNvSpPr>
          <p:nvPr>
            <p:ph type="body" idx="1"/>
          </p:nvPr>
        </p:nvSpPr>
        <p:spPr/>
        <p:txBody>
          <a:bodyPr/>
          <a:lstStyle/>
          <a:p>
            <a:br>
              <a:rPr lang="en-US" dirty="0"/>
            </a:br>
            <a:endParaRPr lang="en-US" dirty="0"/>
          </a:p>
        </p:txBody>
      </p:sp>
      <p:sp>
        <p:nvSpPr>
          <p:cNvPr id="4" name="Slide Number Placeholder 3">
            <a:extLst>
              <a:ext uri="{FF2B5EF4-FFF2-40B4-BE49-F238E27FC236}">
                <a16:creationId xmlns:a16="http://schemas.microsoft.com/office/drawing/2014/main" id="{24242413-CBF1-8E46-00F5-8AFA58A25E10}"/>
              </a:ext>
            </a:extLst>
          </p:cNvPr>
          <p:cNvSpPr>
            <a:spLocks noGrp="1"/>
          </p:cNvSpPr>
          <p:nvPr>
            <p:ph type="sldNum" sz="quarter" idx="5"/>
          </p:nvPr>
        </p:nvSpPr>
        <p:spPr/>
        <p:txBody>
          <a:bodyPr/>
          <a:lstStyle/>
          <a:p>
            <a:fld id="{0B3A5D65-3487-224B-B492-8B202B6FEC62}" type="slidenum">
              <a:rPr lang="en-US" smtClean="0"/>
              <a:t>32</a:t>
            </a:fld>
            <a:endParaRPr lang="en-US"/>
          </a:p>
        </p:txBody>
      </p:sp>
    </p:spTree>
    <p:extLst>
      <p:ext uri="{BB962C8B-B14F-4D97-AF65-F5344CB8AC3E}">
        <p14:creationId xmlns:p14="http://schemas.microsoft.com/office/powerpoint/2010/main" val="2266785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33</a:t>
            </a:fld>
            <a:endParaRPr lang="en-US"/>
          </a:p>
        </p:txBody>
      </p:sp>
    </p:spTree>
    <p:extLst>
      <p:ext uri="{BB962C8B-B14F-4D97-AF65-F5344CB8AC3E}">
        <p14:creationId xmlns:p14="http://schemas.microsoft.com/office/powerpoint/2010/main" val="1447962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the communications reality. </a:t>
            </a:r>
          </a:p>
          <a:p>
            <a:r>
              <a:rPr lang="en-US" dirty="0"/>
              <a:t>While Summit’s mission and values are strong, the lifestyle itself isn’t always visible early enough for people researching their options. </a:t>
            </a:r>
          </a:p>
          <a:p>
            <a:r>
              <a:rPr lang="en-US" dirty="0"/>
              <a:t>The market also tends to sound the same, which makes standing out more difficult. </a:t>
            </a:r>
          </a:p>
          <a:p>
            <a:r>
              <a:rPr lang="en-US" dirty="0"/>
              <a:t>Because this audience relies heavily on digital research and peer experiences, there’s a real risk of misalignment if the story isn’t clear. </a:t>
            </a:r>
          </a:p>
          <a:p>
            <a:r>
              <a:rPr lang="en-US" dirty="0"/>
              <a:t>These insights, supported by AARP research and industry trends, shape why communications needs to be intentional and focused.</a:t>
            </a:r>
          </a:p>
        </p:txBody>
      </p:sp>
      <p:sp>
        <p:nvSpPr>
          <p:cNvPr id="4" name="Slide Number Placeholder 3"/>
          <p:cNvSpPr>
            <a:spLocks noGrp="1"/>
          </p:cNvSpPr>
          <p:nvPr>
            <p:ph type="sldNum" sz="quarter" idx="5"/>
          </p:nvPr>
        </p:nvSpPr>
        <p:spPr/>
        <p:txBody>
          <a:bodyPr/>
          <a:lstStyle/>
          <a:p>
            <a:fld id="{0B3A5D65-3487-224B-B492-8B202B6FEC62}" type="slidenum">
              <a:rPr lang="en-US" smtClean="0"/>
              <a:t>4</a:t>
            </a:fld>
            <a:endParaRPr lang="en-US"/>
          </a:p>
        </p:txBody>
      </p:sp>
    </p:spTree>
    <p:extLst>
      <p:ext uri="{BB962C8B-B14F-4D97-AF65-F5344CB8AC3E}">
        <p14:creationId xmlns:p14="http://schemas.microsoft.com/office/powerpoint/2010/main" val="2523043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Internal insights Speaker Notes:</a:t>
            </a:r>
            <a:br>
              <a:rPr lang="en-US" b="0" i="0" dirty="0">
                <a:effectLst/>
                <a:latin typeface="YAFdJvSyp_k_2"/>
              </a:rPr>
            </a:br>
            <a:br>
              <a:rPr lang="en-US" b="0" i="0" dirty="0">
                <a:effectLst/>
                <a:latin typeface="YAFdJvSyp_k_2"/>
              </a:rPr>
            </a:br>
            <a:br>
              <a:rPr lang="en-US" b="0" i="0" dirty="0">
                <a:effectLst/>
                <a:latin typeface="YAFdJvSyp_k_2"/>
              </a:rPr>
            </a:br>
            <a:br>
              <a:rPr lang="en-US" b="0" i="0" dirty="0">
                <a:effectLst/>
                <a:latin typeface="YAFdJvSyp_k_2"/>
              </a:rPr>
            </a:br>
            <a:r>
              <a:rPr lang="en-US" b="0" i="0" dirty="0">
                <a:effectLst/>
                <a:latin typeface="YAFdJvSyp_k_2"/>
              </a:rPr>
              <a:t>Employees</a:t>
            </a:r>
            <a:endParaRPr lang="en-US" dirty="0">
              <a:effectLst/>
              <a:latin typeface="YAFdJvSyp_k_2"/>
            </a:endParaRPr>
          </a:p>
          <a:p>
            <a:pPr marL="742950" lvl="1" indent="-285750">
              <a:buFont typeface="Arial" panose="020B0604020202020204" pitchFamily="34" charset="0"/>
              <a:buChar char="•"/>
            </a:pPr>
            <a:r>
              <a:rPr lang="en-US" b="0" i="0" dirty="0">
                <a:effectLst/>
              </a:rPr>
              <a:t>Onboarding training for internal employees and leadership on company policies as well as different AI programs on how to effectively use them on projects/assignments </a:t>
            </a:r>
            <a:endParaRPr lang="en-US" dirty="0"/>
          </a:p>
          <a:p>
            <a:pPr marL="742950" lvl="1" indent="-285750">
              <a:buFont typeface="Arial" panose="020B0604020202020204" pitchFamily="34" charset="0"/>
              <a:buChar char="•"/>
            </a:pPr>
            <a:r>
              <a:rPr lang="en-US" b="0" i="0" dirty="0">
                <a:effectLst/>
              </a:rPr>
              <a:t>Certified health and fitness professionals for outdoor recreation ( hiking, canoeing, fitness instructors) </a:t>
            </a:r>
            <a:endParaRPr lang="en-US" dirty="0"/>
          </a:p>
          <a:p>
            <a:pPr marL="742950" lvl="1" indent="-285750">
              <a:buFont typeface="Arial" panose="020B0604020202020204" pitchFamily="34" charset="0"/>
              <a:buChar char="•"/>
            </a:pPr>
            <a:r>
              <a:rPr lang="en-US" b="0" i="0" dirty="0">
                <a:effectLst/>
              </a:rPr>
              <a:t>Consistent channels of communication via e-mail, Zoom/Microsoft Teams meetings, monthly memos, surveys </a:t>
            </a:r>
            <a:endParaRPr lang="en-US" dirty="0"/>
          </a:p>
          <a:p>
            <a:pPr marL="742950" lvl="1" indent="-285750">
              <a:buFont typeface="Arial" panose="020B0604020202020204" pitchFamily="34" charset="0"/>
              <a:buChar char="•"/>
            </a:pPr>
            <a:r>
              <a:rPr lang="en-US" b="0" i="0" dirty="0">
                <a:effectLst/>
              </a:rPr>
              <a:t>Celebrate big and small wins: New resident sign-up, tour confirmed, social engagement broke a record, company recognized in a health magazine for wellness, etc.</a:t>
            </a:r>
            <a:endParaRPr lang="en-US" dirty="0"/>
          </a:p>
          <a:p>
            <a:pPr marL="742950" lvl="1" indent="-285750">
              <a:buFont typeface="Arial" panose="020B0604020202020204" pitchFamily="34" charset="0"/>
              <a:buChar char="•"/>
            </a:pPr>
            <a:r>
              <a:rPr lang="en-US" b="0" i="0" dirty="0">
                <a:effectLst/>
              </a:rPr>
              <a:t>Establish and make aware the corporate social responsibilities and crisis management responses (what to know and who to contact in case of emergencies) </a:t>
            </a:r>
          </a:p>
          <a:p>
            <a:pPr lvl="2" indent="-285750">
              <a:buFont typeface="Arial" panose="020B0604020202020204" pitchFamily="34" charset="0"/>
              <a:buChar char="•"/>
            </a:pPr>
            <a:r>
              <a:rPr lang="en-US" b="0" i="0" dirty="0">
                <a:effectLst/>
              </a:rPr>
              <a:t>Legal experts emphasize that outdoor activities (trails, fitness classes, pools) require waivers, liability releases, and risk management plans to protect operators from lawsuits. Without legal counsel, facilities risk exposure to negligence claims </a:t>
            </a:r>
            <a:r>
              <a:rPr lang="en-US" b="0" i="1" dirty="0">
                <a:effectLst/>
              </a:rPr>
              <a:t>(America Outdoors)</a:t>
            </a:r>
            <a:endParaRPr lang="en-US" dirty="0"/>
          </a:p>
          <a:p>
            <a:pPr marL="742950" lvl="1" indent="-285750">
              <a:buFont typeface="Arial" panose="020B0604020202020204" pitchFamily="34" charset="0"/>
              <a:buChar char="•"/>
            </a:pPr>
            <a:r>
              <a:rPr lang="en-US" b="0" i="0" dirty="0">
                <a:effectLst/>
              </a:rPr>
              <a:t>Conduct Employee Satisfaction surveys to build rapport within the company-- make sure our teams voices are heard and make changes when needed; Aim for “Best places to work in NC” morale</a:t>
            </a:r>
            <a:endParaRPr lang="en-US" dirty="0"/>
          </a:p>
          <a:p>
            <a:pPr marL="742950" lvl="1" indent="-285750">
              <a:buFont typeface="Arial" panose="020B0604020202020204" pitchFamily="34" charset="0"/>
              <a:buChar char="•"/>
            </a:pPr>
            <a:r>
              <a:rPr lang="en-US" b="0" i="0" dirty="0">
                <a:effectLst/>
              </a:rPr>
              <a:t>Keep employees in the know with monthly meetings with leadership or executives to update them on changes, areas for improvement, and employee acknowledgement and recognition</a:t>
            </a:r>
            <a:endParaRPr lang="en-US" dirty="0"/>
          </a:p>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5</a:t>
            </a:fld>
            <a:endParaRPr lang="en-US"/>
          </a:p>
        </p:txBody>
      </p:sp>
    </p:spTree>
    <p:extLst>
      <p:ext uri="{BB962C8B-B14F-4D97-AF65-F5344CB8AC3E}">
        <p14:creationId xmlns:p14="http://schemas.microsoft.com/office/powerpoint/2010/main" val="3673374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1" i="0" dirty="0">
                <a:effectLst/>
              </a:rPr>
            </a:br>
            <a:br>
              <a:rPr lang="en-US" b="1" i="0" dirty="0">
                <a:effectLst/>
              </a:rPr>
            </a:br>
            <a:r>
              <a:rPr lang="en-US" dirty="0"/>
              <a:t>External Insights speaker Notes: </a:t>
            </a:r>
            <a:br>
              <a:rPr lang="en-US" b="1" i="0" dirty="0">
                <a:effectLst/>
              </a:rPr>
            </a:br>
            <a:br>
              <a:rPr lang="en-US" b="1" i="0" dirty="0">
                <a:effectLst/>
              </a:rPr>
            </a:br>
            <a:br>
              <a:rPr lang="en-US" b="1" i="0" dirty="0">
                <a:effectLst/>
              </a:rPr>
            </a:br>
            <a:r>
              <a:rPr lang="en-US" b="1" i="0" dirty="0">
                <a:effectLst/>
              </a:rPr>
              <a:t>Attract big city spenders</a:t>
            </a:r>
            <a:r>
              <a:rPr lang="en-US" b="0" i="0" dirty="0">
                <a:effectLst/>
              </a:rPr>
              <a:t>: Charlotte is the perfect spot to reach executives, managers, and </a:t>
            </a:r>
            <a:r>
              <a:rPr lang="en-US" dirty="0"/>
              <a:t>professional audiences </a:t>
            </a:r>
            <a:r>
              <a:rPr lang="en-US" b="0" i="0" dirty="0">
                <a:effectLst/>
              </a:rPr>
              <a:t>that cater to the income level needed to gain residents. “Charlotte is home to major corporate headquarters (Bank of America, Truist, Honeywell, Maersk’s U.S. HQ), creating a dense concentration of executives and high-income professionals” (City of Charlotte</a:t>
            </a:r>
            <a:r>
              <a:rPr lang="en-US" b="0" i="0" dirty="0">
                <a:effectLst/>
                <a:latin typeface="YAFdJt8dAY0_1"/>
              </a:rPr>
              <a:t>)</a:t>
            </a:r>
          </a:p>
          <a:p>
            <a:r>
              <a:rPr lang="en-US" b="1" i="0" dirty="0">
                <a:effectLst/>
              </a:rPr>
              <a:t>Forge Sensible Partnerships</a:t>
            </a:r>
            <a:endParaRPr lang="en-US" b="1" dirty="0"/>
          </a:p>
          <a:p>
            <a:pPr marL="1143000" lvl="2" indent="-228600">
              <a:buFont typeface="Arial" panose="020B0604020202020204" pitchFamily="34" charset="0"/>
              <a:buChar char="•"/>
            </a:pPr>
            <a:r>
              <a:rPr lang="en-US" b="0" i="0" dirty="0">
                <a:effectLst/>
              </a:rPr>
              <a:t>Local hospitals &amp; clinics: Create partnerships for preventive health programs</a:t>
            </a:r>
            <a:endParaRPr lang="en-US" dirty="0"/>
          </a:p>
          <a:p>
            <a:pPr marL="1143000" lvl="2" indent="-228600">
              <a:buFont typeface="Arial" panose="020B0604020202020204" pitchFamily="34" charset="0"/>
              <a:buChar char="•"/>
            </a:pPr>
            <a:r>
              <a:rPr lang="en-US" b="0" i="0" dirty="0">
                <a:effectLst/>
              </a:rPr>
              <a:t>Fitness &amp; wellness providers: Gyms, yoga studios, nutritionists, and physical therapists targeting active older adults</a:t>
            </a:r>
          </a:p>
          <a:p>
            <a:pPr marL="457200" lvl="1" indent="0">
              <a:buNone/>
            </a:pPr>
            <a:r>
              <a:rPr lang="en-US" b="0" i="0" dirty="0">
                <a:effectLst/>
              </a:rPr>
              <a:t>U.S. National Whitewater Service</a:t>
            </a:r>
            <a:endParaRPr lang="en-US" dirty="0"/>
          </a:p>
          <a:p>
            <a:pPr marL="1143000" lvl="2" indent="-228600">
              <a:buFont typeface="Arial" panose="020B0604020202020204" pitchFamily="34" charset="0"/>
              <a:buChar char="•"/>
            </a:pPr>
            <a:r>
              <a:rPr lang="en-US" b="0" i="0" dirty="0">
                <a:effectLst/>
              </a:rPr>
              <a:t>Pushes the active life narrative by offering mountain biking, yoga, and race series for runners amongst other outdoor recreational activities creating a cohesive brand experience</a:t>
            </a:r>
            <a:endParaRPr lang="en-US" dirty="0"/>
          </a:p>
          <a:p>
            <a:pPr marL="1600200" lvl="3" indent="-228600">
              <a:buFont typeface="Arial" panose="020B0604020202020204" pitchFamily="34" charset="0"/>
              <a:buChar char="•"/>
            </a:pPr>
            <a:r>
              <a:rPr lang="en-US" b="0" i="0" dirty="0">
                <a:effectLst/>
              </a:rPr>
              <a:t>Aligns with Summit Communities brand image and reaches the target audience by message of adventure</a:t>
            </a:r>
            <a:endParaRPr lang="en-US" dirty="0"/>
          </a:p>
          <a:p>
            <a:pPr marL="1600200" lvl="3" indent="-228600">
              <a:buFont typeface="Arial" panose="020B0604020202020204" pitchFamily="34" charset="0"/>
              <a:buChar char="•"/>
            </a:pPr>
            <a:r>
              <a:rPr lang="en-US" b="0" i="0" dirty="0">
                <a:effectLst/>
              </a:rPr>
              <a:t>Eliminates the average thinking of “housing” and appeals to Boomers and Gen X who reject passive retirement.</a:t>
            </a:r>
            <a:endParaRPr lang="en-US" dirty="0"/>
          </a:p>
          <a:p>
            <a:pPr marL="742950" lvl="1" indent="-285750">
              <a:buFont typeface="Arial" panose="020B0604020202020204" pitchFamily="34" charset="0"/>
              <a:buChar char="•"/>
            </a:pPr>
            <a:r>
              <a:rPr lang="en-US" b="0" i="0" dirty="0">
                <a:effectLst/>
              </a:rPr>
              <a:t>Made by Mountains Partnership</a:t>
            </a:r>
            <a:endParaRPr lang="en-US" dirty="0"/>
          </a:p>
          <a:p>
            <a:pPr marL="1143000" lvl="2" indent="-228600">
              <a:buFont typeface="Arial" panose="020B0604020202020204" pitchFamily="34" charset="0"/>
              <a:buChar char="•"/>
            </a:pPr>
            <a:r>
              <a:rPr lang="en-US" b="0" i="0" dirty="0">
                <a:effectLst/>
              </a:rPr>
              <a:t>A neighboring outdoor organization in the Western Carolinas; promotes local branding and awareness</a:t>
            </a:r>
            <a:endParaRPr lang="en-US" dirty="0"/>
          </a:p>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6</a:t>
            </a:fld>
            <a:endParaRPr lang="en-US"/>
          </a:p>
        </p:txBody>
      </p:sp>
    </p:spTree>
    <p:extLst>
      <p:ext uri="{BB962C8B-B14F-4D97-AF65-F5344CB8AC3E}">
        <p14:creationId xmlns:p14="http://schemas.microsoft.com/office/powerpoint/2010/main" val="1269107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strategy focuses on reaching active adults 55 and up who still see themselves as engaged and adventurous. Our core message, </a:t>
            </a:r>
            <a:r>
              <a:rPr lang="en-US" b="1" dirty="0"/>
              <a:t>‘Conquer Your Summit,’</a:t>
            </a:r>
            <a:r>
              <a:rPr lang="en-US" dirty="0"/>
              <a:t> becomes both the campaign hashtag and the mindset behind the brand. We introduce it through a signature 10K outdoor event and reinforce it across billboards, local media, and print for consistency.</a:t>
            </a:r>
          </a:p>
          <a:p>
            <a:endParaRPr lang="en-US" dirty="0"/>
          </a:p>
          <a:p>
            <a:r>
              <a:rPr lang="en-US" dirty="0"/>
              <a:t>Outdoor advertising is intentional here. Research from </a:t>
            </a:r>
            <a:r>
              <a:rPr lang="en-US" dirty="0" err="1"/>
              <a:t>Penneco</a:t>
            </a:r>
            <a:r>
              <a:rPr lang="en-US" dirty="0"/>
              <a:t> shows billboards are especially effective during commute times, when people are already paying attention, which helps keep the brand top of mind.</a:t>
            </a:r>
          </a:p>
          <a:p>
            <a:endParaRPr lang="en-US" dirty="0"/>
          </a:p>
          <a:p>
            <a:r>
              <a:rPr lang="en-US" dirty="0"/>
              <a:t>We also differentiate ourselves from competitors by moving away from traditional senior programming and leaning into adventure-based living. That message is reinforced through employee and resident ambassadors who share real experiences on Facebook and YouTube, supported by consistent hashtag use to strengthen visibility and SEO.</a:t>
            </a:r>
          </a:p>
          <a:p>
            <a:endParaRPr lang="en-US" dirty="0"/>
          </a:p>
          <a:p>
            <a:r>
              <a:rPr lang="en-US" dirty="0"/>
              <a:t>Finally, partnerships with the U.S. National Whitewater Center and local farmers markets allow us to show the lifestyle in action and create community-facing moments that build trust and engagement.</a:t>
            </a:r>
          </a:p>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8</a:t>
            </a:fld>
            <a:endParaRPr lang="en-US"/>
          </a:p>
        </p:txBody>
      </p:sp>
    </p:spTree>
    <p:extLst>
      <p:ext uri="{BB962C8B-B14F-4D97-AF65-F5344CB8AC3E}">
        <p14:creationId xmlns:p14="http://schemas.microsoft.com/office/powerpoint/2010/main" val="3728658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13</a:t>
            </a:fld>
            <a:endParaRPr lang="en-US"/>
          </a:p>
        </p:txBody>
      </p:sp>
    </p:spTree>
    <p:extLst>
      <p:ext uri="{BB962C8B-B14F-4D97-AF65-F5344CB8AC3E}">
        <p14:creationId xmlns:p14="http://schemas.microsoft.com/office/powerpoint/2010/main" val="1630860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15</a:t>
            </a:fld>
            <a:endParaRPr lang="en-US"/>
          </a:p>
        </p:txBody>
      </p:sp>
    </p:spTree>
    <p:extLst>
      <p:ext uri="{BB962C8B-B14F-4D97-AF65-F5344CB8AC3E}">
        <p14:creationId xmlns:p14="http://schemas.microsoft.com/office/powerpoint/2010/main" val="4062973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A5D65-3487-224B-B492-8B202B6FEC62}" type="slidenum">
              <a:rPr lang="en-US" smtClean="0"/>
              <a:t>16</a:t>
            </a:fld>
            <a:endParaRPr lang="en-US"/>
          </a:p>
        </p:txBody>
      </p:sp>
    </p:spTree>
    <p:extLst>
      <p:ext uri="{BB962C8B-B14F-4D97-AF65-F5344CB8AC3E}">
        <p14:creationId xmlns:p14="http://schemas.microsoft.com/office/powerpoint/2010/main" val="1920826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12/15/25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d"/><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pxhere.com/ko/photo/871400"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bbc.com/news/articles/c93lzyxkklpo" TargetMode="External"/><Relationship Id="rId3" Type="http://schemas.openxmlformats.org/officeDocument/2006/relationships/hyperlink" Target="https://scholars.unh.edu/cgi/viewcontent.cgi?article=1052&amp;context=socwork_facpub" TargetMode="External"/><Relationship Id="rId7" Type="http://schemas.openxmlformats.org/officeDocument/2006/relationships/hyperlink" Target="https://runsignup.com/Race/Info/NC/Davidson/RunForGreen"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davidsonfarmersmarket.org/" TargetMode="External"/><Relationship Id="rId5" Type="http://schemas.openxmlformats.org/officeDocument/2006/relationships/hyperlink" Target="https://www.business.com/articles/meredith-wood-small-businesses-empower-communities/" TargetMode="External"/><Relationship Id="rId4" Type="http://schemas.openxmlformats.org/officeDocument/2006/relationships/hyperlink" Target="https://prama.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pxhere.com/id/photo/86659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kathmanduk2.wordpress.com/2017/10/05/international-day-of-older-persons-october-1-2017/"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623C2-8614-4656-316C-216F2D0D802D}"/>
              </a:ext>
            </a:extLst>
          </p:cNvPr>
          <p:cNvSpPr>
            <a:spLocks noGrp="1"/>
          </p:cNvSpPr>
          <p:nvPr>
            <p:ph type="ctrTitle"/>
          </p:nvPr>
        </p:nvSpPr>
        <p:spPr>
          <a:xfrm>
            <a:off x="625150" y="2486597"/>
            <a:ext cx="9470572" cy="641139"/>
          </a:xfrm>
        </p:spPr>
        <p:txBody>
          <a:bodyPr/>
          <a:lstStyle/>
          <a:p>
            <a:pPr algn="ctr"/>
            <a:r>
              <a:rPr lang="en-US" sz="2800" dirty="0">
                <a:solidFill>
                  <a:schemeClr val="accent1">
                    <a:lumMod val="75000"/>
                  </a:schemeClr>
                </a:solidFill>
              </a:rPr>
              <a:t>Capstone Project: Milestone 3</a:t>
            </a:r>
          </a:p>
        </p:txBody>
      </p:sp>
      <p:sp>
        <p:nvSpPr>
          <p:cNvPr id="3" name="Subtitle 2">
            <a:extLst>
              <a:ext uri="{FF2B5EF4-FFF2-40B4-BE49-F238E27FC236}">
                <a16:creationId xmlns:a16="http://schemas.microsoft.com/office/drawing/2014/main" id="{F2BB206C-F0F5-5A87-6566-B3DDE00F312A}"/>
              </a:ext>
            </a:extLst>
          </p:cNvPr>
          <p:cNvSpPr>
            <a:spLocks noGrp="1"/>
          </p:cNvSpPr>
          <p:nvPr>
            <p:ph type="subTitle" idx="1"/>
          </p:nvPr>
        </p:nvSpPr>
        <p:spPr>
          <a:xfrm>
            <a:off x="1507067" y="4050833"/>
            <a:ext cx="7898190" cy="1511559"/>
          </a:xfrm>
        </p:spPr>
        <p:txBody>
          <a:bodyPr/>
          <a:lstStyle/>
          <a:p>
            <a:r>
              <a:rPr lang="en-US" dirty="0">
                <a:solidFill>
                  <a:schemeClr val="tx1"/>
                </a:solidFill>
              </a:rPr>
              <a:t>Group 2: Devon Townsend, Corey Rose, Amogh Rao, Dustin Carrasco  </a:t>
            </a:r>
          </a:p>
          <a:p>
            <a:r>
              <a:rPr lang="en-US" dirty="0">
                <a:solidFill>
                  <a:schemeClr val="tx1"/>
                </a:solidFill>
              </a:rPr>
              <a:t>CMS 799: Consultative Project</a:t>
            </a:r>
            <a:br>
              <a:rPr lang="en-US" dirty="0">
                <a:solidFill>
                  <a:schemeClr val="tx1"/>
                </a:solidFill>
              </a:rPr>
            </a:br>
            <a:r>
              <a:rPr lang="en-US" dirty="0">
                <a:solidFill>
                  <a:schemeClr val="tx1"/>
                </a:solidFill>
              </a:rPr>
              <a:t>Dr. Tricia Richards-Service</a:t>
            </a:r>
          </a:p>
          <a:p>
            <a:r>
              <a:rPr lang="en-US" dirty="0">
                <a:solidFill>
                  <a:schemeClr val="tx1"/>
                </a:solidFill>
              </a:rPr>
              <a:t>December 17, 2025</a:t>
            </a:r>
          </a:p>
          <a:p>
            <a:endParaRPr lang="en-US" dirty="0"/>
          </a:p>
        </p:txBody>
      </p:sp>
      <p:sp>
        <p:nvSpPr>
          <p:cNvPr id="5" name="TextBox 4">
            <a:extLst>
              <a:ext uri="{FF2B5EF4-FFF2-40B4-BE49-F238E27FC236}">
                <a16:creationId xmlns:a16="http://schemas.microsoft.com/office/drawing/2014/main" id="{B1AC5656-4C82-BF2B-3AA4-282411E7A652}"/>
              </a:ext>
            </a:extLst>
          </p:cNvPr>
          <p:cNvSpPr txBox="1"/>
          <p:nvPr/>
        </p:nvSpPr>
        <p:spPr>
          <a:xfrm>
            <a:off x="1922106" y="1727596"/>
            <a:ext cx="6882449" cy="707886"/>
          </a:xfrm>
          <a:prstGeom prst="rect">
            <a:avLst/>
          </a:prstGeom>
          <a:noFill/>
        </p:spPr>
        <p:txBody>
          <a:bodyPr wrap="square" rtlCol="0">
            <a:spAutoFit/>
          </a:bodyPr>
          <a:lstStyle/>
          <a:p>
            <a:pPr algn="ctr"/>
            <a:r>
              <a:rPr lang="en-US" sz="4000" b="1" dirty="0">
                <a:solidFill>
                  <a:schemeClr val="accent1">
                    <a:lumMod val="75000"/>
                  </a:schemeClr>
                </a:solidFill>
              </a:rPr>
              <a:t>Summit Living Communities</a:t>
            </a:r>
          </a:p>
        </p:txBody>
      </p:sp>
      <p:sp>
        <p:nvSpPr>
          <p:cNvPr id="6" name="TextBox 5">
            <a:extLst>
              <a:ext uri="{FF2B5EF4-FFF2-40B4-BE49-F238E27FC236}">
                <a16:creationId xmlns:a16="http://schemas.microsoft.com/office/drawing/2014/main" id="{91EB23ED-0FC7-11B2-10F4-5B378C1659FA}"/>
              </a:ext>
            </a:extLst>
          </p:cNvPr>
          <p:cNvSpPr txBox="1"/>
          <p:nvPr/>
        </p:nvSpPr>
        <p:spPr>
          <a:xfrm>
            <a:off x="102635" y="6419464"/>
            <a:ext cx="5710335" cy="261610"/>
          </a:xfrm>
          <a:prstGeom prst="rect">
            <a:avLst/>
          </a:prstGeom>
          <a:noFill/>
        </p:spPr>
        <p:txBody>
          <a:bodyPr wrap="square" rtlCol="0">
            <a:spAutoFit/>
          </a:bodyPr>
          <a:lstStyle/>
          <a:p>
            <a:r>
              <a:rPr lang="en-US" sz="1100" b="1" dirty="0">
                <a:solidFill>
                  <a:schemeClr val="accent1">
                    <a:lumMod val="75000"/>
                  </a:schemeClr>
                </a:solidFill>
              </a:rPr>
              <a:t>Authenticity, Inclusion, and Adventure - Building the Story Behind the Brand</a:t>
            </a:r>
          </a:p>
        </p:txBody>
      </p:sp>
      <p:pic>
        <p:nvPicPr>
          <p:cNvPr id="8" name="Picture 7" descr="A logo with green triangles&#10;&#10;AI-generated content may be incorrect.">
            <a:extLst>
              <a:ext uri="{FF2B5EF4-FFF2-40B4-BE49-F238E27FC236}">
                <a16:creationId xmlns:a16="http://schemas.microsoft.com/office/drawing/2014/main" id="{B491F8D2-F91D-B969-BC02-48C234E97556}"/>
              </a:ext>
            </a:extLst>
          </p:cNvPr>
          <p:cNvPicPr>
            <a:picLocks noChangeAspect="1"/>
          </p:cNvPicPr>
          <p:nvPr/>
        </p:nvPicPr>
        <p:blipFill>
          <a:blip r:embed="rId2"/>
          <a:stretch>
            <a:fillRect/>
          </a:stretch>
        </p:blipFill>
        <p:spPr>
          <a:xfrm>
            <a:off x="294086" y="5272508"/>
            <a:ext cx="1212981" cy="1212981"/>
          </a:xfrm>
          <a:prstGeom prst="rect">
            <a:avLst/>
          </a:prstGeom>
        </p:spPr>
      </p:pic>
    </p:spTree>
    <p:extLst>
      <p:ext uri="{BB962C8B-B14F-4D97-AF65-F5344CB8AC3E}">
        <p14:creationId xmlns:p14="http://schemas.microsoft.com/office/powerpoint/2010/main" val="2120118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AE9AF-1BC4-7A66-A13C-E98030BA1FB5}"/>
              </a:ext>
            </a:extLst>
          </p:cNvPr>
          <p:cNvSpPr>
            <a:spLocks noGrp="1"/>
          </p:cNvSpPr>
          <p:nvPr>
            <p:ph type="title"/>
          </p:nvPr>
        </p:nvSpPr>
        <p:spPr>
          <a:xfrm>
            <a:off x="677334" y="701040"/>
            <a:ext cx="8596668" cy="1320800"/>
          </a:xfrm>
        </p:spPr>
        <p:txBody>
          <a:bodyPr/>
          <a:lstStyle/>
          <a:p>
            <a:r>
              <a:rPr lang="en-US" b="1" dirty="0">
                <a:solidFill>
                  <a:schemeClr val="accent1">
                    <a:lumMod val="75000"/>
                  </a:schemeClr>
                </a:solidFill>
              </a:rPr>
              <a:t>Communications Objectives (cont’d)</a:t>
            </a:r>
          </a:p>
        </p:txBody>
      </p:sp>
      <p:sp>
        <p:nvSpPr>
          <p:cNvPr id="3" name="Content Placeholder 2">
            <a:extLst>
              <a:ext uri="{FF2B5EF4-FFF2-40B4-BE49-F238E27FC236}">
                <a16:creationId xmlns:a16="http://schemas.microsoft.com/office/drawing/2014/main" id="{1DFD8CA0-D6E7-8D61-5FA2-7C698C7D931C}"/>
              </a:ext>
            </a:extLst>
          </p:cNvPr>
          <p:cNvSpPr>
            <a:spLocks noGrp="1"/>
          </p:cNvSpPr>
          <p:nvPr>
            <p:ph idx="1"/>
          </p:nvPr>
        </p:nvSpPr>
        <p:spPr>
          <a:xfrm>
            <a:off x="677334" y="1940670"/>
            <a:ext cx="8596668" cy="3880773"/>
          </a:xfrm>
        </p:spPr>
        <p:txBody>
          <a:bodyPr>
            <a:normAutofit fontScale="92500"/>
          </a:bodyPr>
          <a:lstStyle/>
          <a:p>
            <a:pPr marL="0" indent="0">
              <a:buNone/>
            </a:pPr>
            <a:r>
              <a:rPr lang="en-US" b="1" dirty="0">
                <a:solidFill>
                  <a:schemeClr val="tx1"/>
                </a:solidFill>
              </a:rPr>
              <a:t>Customer Service</a:t>
            </a:r>
          </a:p>
          <a:p>
            <a:pPr>
              <a:buFont typeface="Wingdings" pitchFamily="2" charset="2"/>
              <a:buChar char="Ø"/>
            </a:pPr>
            <a:r>
              <a:rPr lang="en-US" b="1" dirty="0">
                <a:solidFill>
                  <a:schemeClr val="tx1"/>
                </a:solidFill>
              </a:rPr>
              <a:t>Improve resident retention and experience:</a:t>
            </a:r>
          </a:p>
          <a:p>
            <a:pPr lvl="1">
              <a:buClr>
                <a:schemeClr val="accent1">
                  <a:lumMod val="75000"/>
                </a:schemeClr>
              </a:buClr>
              <a:buSzPct val="100000"/>
              <a:buFont typeface="Arial" panose="020B0604020202020204" pitchFamily="34" charset="0"/>
              <a:buChar char="•"/>
            </a:pPr>
            <a:r>
              <a:rPr lang="en-US" dirty="0">
                <a:solidFill>
                  <a:schemeClr val="tx1"/>
                </a:solidFill>
              </a:rPr>
              <a:t>Conduct quarterly surveys that measure activities, services, and overall wellbeing to</a:t>
            </a:r>
            <a:br>
              <a:rPr lang="en-US" dirty="0">
                <a:solidFill>
                  <a:schemeClr val="tx1"/>
                </a:solidFill>
              </a:rPr>
            </a:br>
            <a:r>
              <a:rPr lang="en-US" dirty="0">
                <a:solidFill>
                  <a:schemeClr val="tx1"/>
                </a:solidFill>
              </a:rPr>
              <a:t>ensure the community evolves with resident needs</a:t>
            </a:r>
          </a:p>
          <a:p>
            <a:pPr lvl="1">
              <a:buClr>
                <a:schemeClr val="accent1">
                  <a:lumMod val="75000"/>
                </a:schemeClr>
              </a:buClr>
              <a:buSzPct val="100000"/>
              <a:buFont typeface="Arial" panose="020B0604020202020204" pitchFamily="34" charset="0"/>
              <a:buChar char="•"/>
            </a:pPr>
            <a:r>
              <a:rPr lang="en-US" dirty="0">
                <a:solidFill>
                  <a:schemeClr val="tx1"/>
                </a:solidFill>
              </a:rPr>
              <a:t> Coordinate designated theme weeks (Green Week, Smart Home Week, Nature Week)</a:t>
            </a:r>
            <a:br>
              <a:rPr lang="en-US" dirty="0">
                <a:solidFill>
                  <a:schemeClr val="tx1"/>
                </a:solidFill>
              </a:rPr>
            </a:br>
            <a:r>
              <a:rPr lang="en-US" dirty="0">
                <a:solidFill>
                  <a:schemeClr val="tx1"/>
                </a:solidFill>
              </a:rPr>
              <a:t>with the Community Relations Manager to boost word-of-mouth, brand visibility, and</a:t>
            </a:r>
            <a:br>
              <a:rPr lang="en-US" dirty="0">
                <a:solidFill>
                  <a:schemeClr val="tx1"/>
                </a:solidFill>
              </a:rPr>
            </a:br>
            <a:r>
              <a:rPr lang="en-US" dirty="0">
                <a:solidFill>
                  <a:schemeClr val="tx1"/>
                </a:solidFill>
              </a:rPr>
              <a:t>innovative lifestyle programming</a:t>
            </a:r>
          </a:p>
          <a:p>
            <a:pPr lvl="1">
              <a:buClr>
                <a:schemeClr val="accent1">
                  <a:lumMod val="75000"/>
                </a:schemeClr>
              </a:buClr>
              <a:buSzPct val="100000"/>
              <a:buFont typeface="Arial" panose="020B0604020202020204" pitchFamily="34" charset="0"/>
              <a:buChar char="•"/>
            </a:pPr>
            <a:r>
              <a:rPr lang="en-US" dirty="0">
                <a:solidFill>
                  <a:schemeClr val="tx1"/>
                </a:solidFill>
              </a:rPr>
              <a:t>Instruct residents on how to submit maintenance requests, dietary/meal requests, and</a:t>
            </a:r>
            <a:br>
              <a:rPr lang="en-US" dirty="0">
                <a:solidFill>
                  <a:schemeClr val="tx1"/>
                </a:solidFill>
              </a:rPr>
            </a:br>
            <a:r>
              <a:rPr lang="en-US" dirty="0">
                <a:solidFill>
                  <a:schemeClr val="tx1"/>
                </a:solidFill>
              </a:rPr>
              <a:t>activity sign-ups through the resident portal</a:t>
            </a:r>
          </a:p>
          <a:p>
            <a:pPr lvl="1">
              <a:buClr>
                <a:schemeClr val="accent1">
                  <a:lumMod val="75000"/>
                </a:schemeClr>
              </a:buClr>
              <a:buSzPct val="100000"/>
              <a:buFont typeface="Arial" panose="020B0604020202020204" pitchFamily="34" charset="0"/>
              <a:buChar char="•"/>
            </a:pPr>
            <a:r>
              <a:rPr lang="en-US" dirty="0">
                <a:solidFill>
                  <a:schemeClr val="tx1"/>
                </a:solidFill>
              </a:rPr>
              <a:t> Build transparency by sharing clear updates on service improvements, policy changes,</a:t>
            </a:r>
            <a:br>
              <a:rPr lang="en-US" dirty="0">
                <a:solidFill>
                  <a:schemeClr val="tx1"/>
                </a:solidFill>
              </a:rPr>
            </a:br>
            <a:r>
              <a:rPr lang="en-US" dirty="0">
                <a:solidFill>
                  <a:schemeClr val="tx1"/>
                </a:solidFill>
              </a:rPr>
              <a:t>and issue resolutions to reinforce trust</a:t>
            </a:r>
          </a:p>
          <a:p>
            <a:pPr marL="0" indent="0">
              <a:buNone/>
            </a:pPr>
            <a:endParaRPr lang="en-US" dirty="0"/>
          </a:p>
        </p:txBody>
      </p:sp>
    </p:spTree>
    <p:extLst>
      <p:ext uri="{BB962C8B-B14F-4D97-AF65-F5344CB8AC3E}">
        <p14:creationId xmlns:p14="http://schemas.microsoft.com/office/powerpoint/2010/main" val="358138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4AB438-3AE6-D743-A3C3-213A1454E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5116F-F381-8C96-6C4B-7F578471045C}"/>
              </a:ext>
            </a:extLst>
          </p:cNvPr>
          <p:cNvSpPr>
            <a:spLocks noGrp="1"/>
          </p:cNvSpPr>
          <p:nvPr>
            <p:ph type="title"/>
          </p:nvPr>
        </p:nvSpPr>
        <p:spPr>
          <a:xfrm>
            <a:off x="2849562" y="609600"/>
            <a:ext cx="6424440" cy="939282"/>
          </a:xfrm>
        </p:spPr>
        <p:txBody>
          <a:bodyPr>
            <a:normAutofit/>
          </a:bodyPr>
          <a:lstStyle/>
          <a:p>
            <a:r>
              <a:rPr lang="en-US" b="1" dirty="0">
                <a:solidFill>
                  <a:schemeClr val="accent1">
                    <a:lumMod val="75000"/>
                  </a:schemeClr>
                </a:solidFill>
              </a:rPr>
              <a:t>Big Idea </a:t>
            </a:r>
          </a:p>
        </p:txBody>
      </p:sp>
      <p:pic>
        <p:nvPicPr>
          <p:cNvPr id="5" name="Picture 4" descr="Edge of a mountain range in winter against sunlight">
            <a:extLst>
              <a:ext uri="{FF2B5EF4-FFF2-40B4-BE49-F238E27FC236}">
                <a16:creationId xmlns:a16="http://schemas.microsoft.com/office/drawing/2014/main" id="{808DC420-1DCA-C6AF-184A-3ED5F90B54BB}"/>
              </a:ext>
            </a:extLst>
          </p:cNvPr>
          <p:cNvPicPr>
            <a:picLocks noChangeAspect="1"/>
          </p:cNvPicPr>
          <p:nvPr/>
        </p:nvPicPr>
        <p:blipFill>
          <a:blip r:embed="rId2"/>
          <a:srcRect l="26961" t="141" r="47497" b="-1"/>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 name="Isosceles Triangle 13">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77A7B079-3FAB-C7DA-39C4-5ECE9A6A1980}"/>
              </a:ext>
            </a:extLst>
          </p:cNvPr>
          <p:cNvSpPr>
            <a:spLocks noGrp="1"/>
          </p:cNvSpPr>
          <p:nvPr>
            <p:ph idx="1"/>
          </p:nvPr>
        </p:nvSpPr>
        <p:spPr>
          <a:xfrm>
            <a:off x="2849562" y="1712719"/>
            <a:ext cx="6593018" cy="4240212"/>
          </a:xfrm>
        </p:spPr>
        <p:txBody>
          <a:bodyPr>
            <a:normAutofit/>
          </a:bodyPr>
          <a:lstStyle/>
          <a:p>
            <a:pPr>
              <a:lnSpc>
                <a:spcPct val="90000"/>
              </a:lnSpc>
              <a:buClr>
                <a:schemeClr val="accent1">
                  <a:lumMod val="75000"/>
                </a:schemeClr>
              </a:buClr>
              <a:buSzPct val="100000"/>
              <a:buFont typeface="Wingdings" pitchFamily="2" charset="2"/>
              <a:buChar char="Ø"/>
            </a:pPr>
            <a:r>
              <a:rPr lang="en-US" sz="1400" b="1" dirty="0">
                <a:solidFill>
                  <a:schemeClr val="tx1"/>
                </a:solidFill>
              </a:rPr>
              <a:t>#</a:t>
            </a:r>
            <a:r>
              <a:rPr lang="en-US" sz="1400" b="1" dirty="0" err="1">
                <a:solidFill>
                  <a:schemeClr val="tx1"/>
                </a:solidFill>
              </a:rPr>
              <a:t>ConquerYourSummit</a:t>
            </a:r>
            <a:endParaRPr lang="en-US" sz="1400" b="1" dirty="0">
              <a:solidFill>
                <a:schemeClr val="tx1"/>
              </a:solidFill>
            </a:endParaRPr>
          </a:p>
          <a:p>
            <a:pPr lvl="1">
              <a:lnSpc>
                <a:spcPct val="90000"/>
              </a:lnSpc>
              <a:buClr>
                <a:schemeClr val="accent1">
                  <a:lumMod val="75000"/>
                </a:schemeClr>
              </a:buClr>
              <a:buSzPct val="100000"/>
              <a:buFont typeface="Arial" panose="020B0604020202020204" pitchFamily="34" charset="0"/>
              <a:buChar char="•"/>
            </a:pPr>
            <a:r>
              <a:rPr lang="en-US" sz="1400" dirty="0">
                <a:solidFill>
                  <a:schemeClr val="tx1"/>
                </a:solidFill>
              </a:rPr>
              <a:t>“Conquer Your Summit” is Summit Living’s invitation for adults 55+ to step confidently into a new chapter of life filled with adventure, purpose, and community. It reflects the spirit of the outdoors, the freedom to grow, and the belief that the best version of life is still ahead.</a:t>
            </a:r>
          </a:p>
          <a:p>
            <a:pPr>
              <a:lnSpc>
                <a:spcPct val="90000"/>
              </a:lnSpc>
              <a:buClr>
                <a:schemeClr val="accent1">
                  <a:lumMod val="75000"/>
                </a:schemeClr>
              </a:buClr>
              <a:buSzPct val="100000"/>
              <a:buFont typeface="Wingdings" pitchFamily="2" charset="2"/>
              <a:buChar char="Ø"/>
            </a:pPr>
            <a:r>
              <a:rPr lang="en-US" sz="1400" b="1" dirty="0">
                <a:solidFill>
                  <a:schemeClr val="tx1"/>
                </a:solidFill>
              </a:rPr>
              <a:t>How We Communicate the Big Idea</a:t>
            </a:r>
          </a:p>
          <a:p>
            <a:pPr lvl="1">
              <a:lnSpc>
                <a:spcPct val="90000"/>
              </a:lnSpc>
              <a:buClr>
                <a:schemeClr val="accent1">
                  <a:lumMod val="75000"/>
                </a:schemeClr>
              </a:buClr>
              <a:buSzPct val="100000"/>
              <a:buFont typeface="Wingdings" pitchFamily="2" charset="2"/>
              <a:buChar char="§"/>
            </a:pPr>
            <a:r>
              <a:rPr lang="en-US" sz="1400" dirty="0">
                <a:solidFill>
                  <a:schemeClr val="tx1"/>
                </a:solidFill>
              </a:rPr>
              <a:t>Gain local attention</a:t>
            </a:r>
          </a:p>
          <a:p>
            <a:pPr lvl="1">
              <a:lnSpc>
                <a:spcPct val="90000"/>
              </a:lnSpc>
              <a:buClr>
                <a:schemeClr val="accent1">
                  <a:lumMod val="75000"/>
                </a:schemeClr>
              </a:buClr>
              <a:buSzPct val="100000"/>
              <a:buFont typeface="Wingdings" pitchFamily="2" charset="2"/>
              <a:buChar char="§"/>
            </a:pPr>
            <a:r>
              <a:rPr lang="en-US" sz="1400" dirty="0">
                <a:solidFill>
                  <a:schemeClr val="tx1"/>
                </a:solidFill>
              </a:rPr>
              <a:t>Build strong social proof</a:t>
            </a:r>
          </a:p>
          <a:p>
            <a:pPr lvl="1">
              <a:lnSpc>
                <a:spcPct val="90000"/>
              </a:lnSpc>
              <a:buClr>
                <a:schemeClr val="accent1">
                  <a:lumMod val="75000"/>
                </a:schemeClr>
              </a:buClr>
              <a:buSzPct val="100000"/>
              <a:buFont typeface="Wingdings" pitchFamily="2" charset="2"/>
              <a:buChar char="§"/>
            </a:pPr>
            <a:r>
              <a:rPr lang="en-US" sz="1400" dirty="0">
                <a:solidFill>
                  <a:schemeClr val="tx1"/>
                </a:solidFill>
              </a:rPr>
              <a:t>Demonstrate environmental stewardship</a:t>
            </a:r>
          </a:p>
          <a:p>
            <a:pPr>
              <a:lnSpc>
                <a:spcPct val="90000"/>
              </a:lnSpc>
              <a:buClr>
                <a:schemeClr val="accent1">
                  <a:lumMod val="75000"/>
                </a:schemeClr>
              </a:buClr>
              <a:buSzPct val="100000"/>
              <a:buFont typeface="Wingdings" pitchFamily="2" charset="2"/>
              <a:buChar char="Ø"/>
            </a:pPr>
            <a:r>
              <a:rPr lang="en-US" sz="1400" b="1" dirty="0">
                <a:solidFill>
                  <a:schemeClr val="tx1"/>
                </a:solidFill>
              </a:rPr>
              <a:t>Why It Matters</a:t>
            </a:r>
          </a:p>
          <a:p>
            <a:pPr lvl="1">
              <a:lnSpc>
                <a:spcPct val="90000"/>
              </a:lnSpc>
              <a:buClr>
                <a:schemeClr val="accent1">
                  <a:lumMod val="75000"/>
                </a:schemeClr>
              </a:buClr>
              <a:buSzPct val="100000"/>
              <a:buFont typeface="Wingdings" pitchFamily="2" charset="2"/>
              <a:buChar char="§"/>
            </a:pPr>
            <a:r>
              <a:rPr lang="en-US" sz="1400" dirty="0">
                <a:solidFill>
                  <a:schemeClr val="tx1"/>
                </a:solidFill>
              </a:rPr>
              <a:t>Showing Summit as a place where residents can live the best version of themselves across multiple avenues helps the audience understand the positive impact Summit can have -  and how it can truly change people’s lives.</a:t>
            </a:r>
          </a:p>
        </p:txBody>
      </p:sp>
    </p:spTree>
    <p:extLst>
      <p:ext uri="{BB962C8B-B14F-4D97-AF65-F5344CB8AC3E}">
        <p14:creationId xmlns:p14="http://schemas.microsoft.com/office/powerpoint/2010/main" val="2955109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CFC1-4FC2-37C6-8122-8ABFDD44E588}"/>
              </a:ext>
            </a:extLst>
          </p:cNvPr>
          <p:cNvSpPr>
            <a:spLocks noGrp="1"/>
          </p:cNvSpPr>
          <p:nvPr>
            <p:ph type="title"/>
          </p:nvPr>
        </p:nvSpPr>
        <p:spPr>
          <a:xfrm>
            <a:off x="1194318" y="618931"/>
            <a:ext cx="8210314" cy="1077219"/>
          </a:xfrm>
        </p:spPr>
        <p:txBody>
          <a:bodyPr>
            <a:normAutofit/>
          </a:bodyPr>
          <a:lstStyle/>
          <a:p>
            <a:r>
              <a:rPr lang="en-US" sz="3200" b="1" dirty="0">
                <a:solidFill>
                  <a:schemeClr val="accent1">
                    <a:lumMod val="75000"/>
                  </a:schemeClr>
                </a:solidFill>
              </a:rPr>
              <a:t>Channels </a:t>
            </a:r>
          </a:p>
        </p:txBody>
      </p:sp>
      <p:graphicFrame>
        <p:nvGraphicFramePr>
          <p:cNvPr id="7" name="Rectangle 2">
            <a:extLst>
              <a:ext uri="{FF2B5EF4-FFF2-40B4-BE49-F238E27FC236}">
                <a16:creationId xmlns:a16="http://schemas.microsoft.com/office/drawing/2014/main" id="{01BBC283-0761-FD4C-9BC9-ED63DFCDD4E1}"/>
              </a:ext>
            </a:extLst>
          </p:cNvPr>
          <p:cNvGraphicFramePr>
            <a:graphicFrameLocks noGrp="1"/>
          </p:cNvGraphicFramePr>
          <p:nvPr>
            <p:ph idx="1"/>
            <p:extLst>
              <p:ext uri="{D42A27DB-BD31-4B8C-83A1-F6EECF244321}">
                <p14:modId xmlns:p14="http://schemas.microsoft.com/office/powerpoint/2010/main" val="3546396667"/>
              </p:ext>
            </p:extLst>
          </p:nvPr>
        </p:nvGraphicFramePr>
        <p:xfrm>
          <a:off x="1432445" y="1612908"/>
          <a:ext cx="7043595" cy="3312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A20BBE9-7232-AA82-7A95-2F004ACB52A3}"/>
              </a:ext>
            </a:extLst>
          </p:cNvPr>
          <p:cNvSpPr txBox="1"/>
          <p:nvPr/>
        </p:nvSpPr>
        <p:spPr>
          <a:xfrm>
            <a:off x="2435754" y="1945788"/>
            <a:ext cx="2369198" cy="1323439"/>
          </a:xfrm>
          <a:prstGeom prst="rect">
            <a:avLst/>
          </a:prstGeom>
          <a:noFill/>
        </p:spPr>
        <p:txBody>
          <a:bodyPr wrap="square" rtlCol="0">
            <a:spAutoFit/>
          </a:bodyPr>
          <a:lstStyle/>
          <a:p>
            <a:r>
              <a:rPr lang="en-US" sz="1600" b="1" dirty="0"/>
              <a:t>Social Media Platforms</a:t>
            </a:r>
            <a:br>
              <a:rPr lang="en-US" sz="1600" dirty="0"/>
            </a:br>
            <a:r>
              <a:rPr lang="en-US" sz="1600" dirty="0"/>
              <a:t>• Instagram</a:t>
            </a:r>
            <a:br>
              <a:rPr lang="en-US" sz="1600" dirty="0"/>
            </a:br>
            <a:r>
              <a:rPr lang="en-US" sz="1600" dirty="0"/>
              <a:t>• Facebook</a:t>
            </a:r>
            <a:br>
              <a:rPr lang="en-US" sz="1600" dirty="0"/>
            </a:br>
            <a:r>
              <a:rPr lang="en-US" sz="1600" dirty="0"/>
              <a:t>• YouTube</a:t>
            </a:r>
            <a:br>
              <a:rPr lang="en-US" sz="1600" dirty="0"/>
            </a:br>
            <a:r>
              <a:rPr lang="en-US" sz="1600" dirty="0"/>
              <a:t>• TikTok</a:t>
            </a:r>
            <a:endParaRPr lang="en-US" sz="1500" dirty="0"/>
          </a:p>
        </p:txBody>
      </p:sp>
      <p:sp>
        <p:nvSpPr>
          <p:cNvPr id="8" name="TextBox 7">
            <a:extLst>
              <a:ext uri="{FF2B5EF4-FFF2-40B4-BE49-F238E27FC236}">
                <a16:creationId xmlns:a16="http://schemas.microsoft.com/office/drawing/2014/main" id="{AE3B8E3C-7B92-B685-E694-59EF2CD0B3FB}"/>
              </a:ext>
            </a:extLst>
          </p:cNvPr>
          <p:cNvSpPr txBox="1"/>
          <p:nvPr/>
        </p:nvSpPr>
        <p:spPr>
          <a:xfrm>
            <a:off x="6106843" y="1934790"/>
            <a:ext cx="2369197" cy="1077218"/>
          </a:xfrm>
          <a:prstGeom prst="rect">
            <a:avLst/>
          </a:prstGeom>
          <a:noFill/>
        </p:spPr>
        <p:txBody>
          <a:bodyPr wrap="square" rtlCol="0">
            <a:spAutoFit/>
          </a:bodyPr>
          <a:lstStyle/>
          <a:p>
            <a:r>
              <a:rPr lang="en-US" sz="1600" b="1" dirty="0"/>
              <a:t>Local News Outlets</a:t>
            </a:r>
            <a:br>
              <a:rPr lang="en-US" sz="1600" dirty="0"/>
            </a:br>
            <a:r>
              <a:rPr lang="en-US" sz="1600" dirty="0"/>
              <a:t>• WSOC-TV</a:t>
            </a:r>
            <a:br>
              <a:rPr lang="en-US" sz="1600" dirty="0"/>
            </a:br>
            <a:r>
              <a:rPr lang="en-US" sz="1600" dirty="0"/>
              <a:t>• Davidson News</a:t>
            </a:r>
            <a:br>
              <a:rPr lang="en-US" sz="1600" dirty="0"/>
            </a:br>
            <a:r>
              <a:rPr lang="en-US" sz="1600" dirty="0"/>
              <a:t>• Charlotte Observer</a:t>
            </a:r>
            <a:r>
              <a:rPr lang="en-US" sz="1500" dirty="0"/>
              <a:t>.</a:t>
            </a:r>
          </a:p>
        </p:txBody>
      </p:sp>
      <p:sp>
        <p:nvSpPr>
          <p:cNvPr id="9" name="TextBox 8">
            <a:extLst>
              <a:ext uri="{FF2B5EF4-FFF2-40B4-BE49-F238E27FC236}">
                <a16:creationId xmlns:a16="http://schemas.microsoft.com/office/drawing/2014/main" id="{C7221EA7-763F-4170-5C36-59D2F3752B6D}"/>
              </a:ext>
            </a:extLst>
          </p:cNvPr>
          <p:cNvSpPr txBox="1"/>
          <p:nvPr/>
        </p:nvSpPr>
        <p:spPr>
          <a:xfrm>
            <a:off x="2435754" y="3847705"/>
            <a:ext cx="2930438" cy="830997"/>
          </a:xfrm>
          <a:prstGeom prst="rect">
            <a:avLst/>
          </a:prstGeom>
          <a:noFill/>
        </p:spPr>
        <p:txBody>
          <a:bodyPr wrap="square" rtlCol="0">
            <a:spAutoFit/>
          </a:bodyPr>
          <a:lstStyle/>
          <a:p>
            <a:r>
              <a:rPr lang="en-US" sz="1600" b="1" dirty="0"/>
              <a:t>Online Blogs &amp; Newsletters</a:t>
            </a:r>
            <a:br>
              <a:rPr lang="en-US" sz="1600" dirty="0"/>
            </a:br>
            <a:r>
              <a:rPr lang="en-US" sz="1600" dirty="0"/>
              <a:t>• Atrium Health Newsletter</a:t>
            </a:r>
            <a:br>
              <a:rPr lang="en-US" sz="1600" dirty="0"/>
            </a:br>
            <a:r>
              <a:rPr lang="en-US" sz="1600" dirty="0"/>
              <a:t>• Summit Living online blog</a:t>
            </a:r>
          </a:p>
        </p:txBody>
      </p:sp>
      <p:sp>
        <p:nvSpPr>
          <p:cNvPr id="10" name="TextBox 9">
            <a:extLst>
              <a:ext uri="{FF2B5EF4-FFF2-40B4-BE49-F238E27FC236}">
                <a16:creationId xmlns:a16="http://schemas.microsoft.com/office/drawing/2014/main" id="{1E79E8A2-6796-33D4-7229-DE9D3B475069}"/>
              </a:ext>
            </a:extLst>
          </p:cNvPr>
          <p:cNvSpPr txBox="1"/>
          <p:nvPr/>
        </p:nvSpPr>
        <p:spPr>
          <a:xfrm>
            <a:off x="6232849" y="3845992"/>
            <a:ext cx="2491274" cy="2554545"/>
          </a:xfrm>
          <a:prstGeom prst="rect">
            <a:avLst/>
          </a:prstGeom>
          <a:noFill/>
        </p:spPr>
        <p:txBody>
          <a:bodyPr wrap="square" rtlCol="0">
            <a:spAutoFit/>
          </a:bodyPr>
          <a:lstStyle/>
          <a:p>
            <a:r>
              <a:rPr lang="en-US" sz="1600" b="1" dirty="0"/>
              <a:t>Direct Marketing Activities</a:t>
            </a:r>
            <a:endParaRPr lang="en-US" sz="1600" dirty="0"/>
          </a:p>
          <a:p>
            <a:pPr marL="285750" indent="-285750">
              <a:buFont typeface="Arial" panose="020B0604020202020204" pitchFamily="34" charset="0"/>
              <a:buChar char="•"/>
            </a:pPr>
            <a:r>
              <a:rPr lang="en-US" sz="1600" dirty="0"/>
              <a:t>Flyers and informative brochures handed out at tabling events</a:t>
            </a:r>
          </a:p>
          <a:p>
            <a:pPr marL="285750" indent="-285750">
              <a:buFont typeface="Arial" panose="020B0604020202020204" pitchFamily="34" charset="0"/>
              <a:buChar char="•"/>
            </a:pPr>
            <a:r>
              <a:rPr lang="en-US" sz="1600" dirty="0"/>
              <a:t>Billboards strategically designed and placed in high-volume highways</a:t>
            </a:r>
          </a:p>
        </p:txBody>
      </p:sp>
    </p:spTree>
    <p:extLst>
      <p:ext uri="{BB962C8B-B14F-4D97-AF65-F5344CB8AC3E}">
        <p14:creationId xmlns:p14="http://schemas.microsoft.com/office/powerpoint/2010/main" val="2060928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64A1-73C7-8146-2714-E2F31585254F}"/>
              </a:ext>
            </a:extLst>
          </p:cNvPr>
          <p:cNvSpPr>
            <a:spLocks noGrp="1"/>
          </p:cNvSpPr>
          <p:nvPr>
            <p:ph type="title"/>
          </p:nvPr>
        </p:nvSpPr>
        <p:spPr/>
        <p:txBody>
          <a:bodyPr/>
          <a:lstStyle/>
          <a:p>
            <a:r>
              <a:rPr lang="en-US" b="1" dirty="0">
                <a:solidFill>
                  <a:schemeClr val="accent1">
                    <a:lumMod val="75000"/>
                  </a:schemeClr>
                </a:solidFill>
              </a:rPr>
              <a:t>Content Topic 1: Going Local</a:t>
            </a:r>
          </a:p>
        </p:txBody>
      </p:sp>
      <p:sp>
        <p:nvSpPr>
          <p:cNvPr id="5" name="TextBox 4">
            <a:extLst>
              <a:ext uri="{FF2B5EF4-FFF2-40B4-BE49-F238E27FC236}">
                <a16:creationId xmlns:a16="http://schemas.microsoft.com/office/drawing/2014/main" id="{2BE3B70A-4379-43C0-AF48-FCF3EBD5BEAA}"/>
              </a:ext>
            </a:extLst>
          </p:cNvPr>
          <p:cNvSpPr txBox="1"/>
          <p:nvPr/>
        </p:nvSpPr>
        <p:spPr>
          <a:xfrm>
            <a:off x="677334" y="3429000"/>
            <a:ext cx="8596668" cy="2554545"/>
          </a:xfrm>
          <a:prstGeom prst="rect">
            <a:avLst/>
          </a:prstGeom>
          <a:noFill/>
        </p:spPr>
        <p:txBody>
          <a:bodyPr wrap="square" rtlCol="0">
            <a:spAutoFit/>
          </a:bodyPr>
          <a:lstStyle/>
          <a:p>
            <a:r>
              <a:rPr lang="en-US" sz="1600" b="1" dirty="0"/>
              <a:t>Two Local Initiatives</a:t>
            </a:r>
            <a:endParaRPr lang="en-US" sz="1600" dirty="0"/>
          </a:p>
          <a:p>
            <a:pPr>
              <a:buClr>
                <a:schemeClr val="accent1">
                  <a:lumMod val="75000"/>
                </a:schemeClr>
              </a:buClr>
            </a:pPr>
            <a:endParaRPr lang="en-US" sz="1600" b="1" dirty="0"/>
          </a:p>
          <a:p>
            <a:pPr marL="285750" indent="-285750">
              <a:buClr>
                <a:schemeClr val="accent1">
                  <a:lumMod val="75000"/>
                </a:schemeClr>
              </a:buClr>
              <a:buFont typeface="Wingdings" pitchFamily="2" charset="2"/>
              <a:buChar char="Ø"/>
            </a:pPr>
            <a:r>
              <a:rPr lang="en-US" sz="1600" b="1" dirty="0"/>
              <a:t>Locally Active</a:t>
            </a:r>
          </a:p>
          <a:p>
            <a:pPr marL="742950" lvl="1" indent="-285750">
              <a:buClr>
                <a:schemeClr val="accent1">
                  <a:lumMod val="75000"/>
                </a:schemeClr>
              </a:buClr>
              <a:buFont typeface="Arial" panose="020B0604020202020204" pitchFamily="34" charset="0"/>
              <a:buChar char="•"/>
            </a:pPr>
            <a:r>
              <a:rPr lang="en-US" sz="1600" dirty="0"/>
              <a:t>Summit connects with the community through activity-based events happening across the metropolitan area</a:t>
            </a:r>
          </a:p>
          <a:p>
            <a:pPr>
              <a:buClr>
                <a:schemeClr val="accent1">
                  <a:lumMod val="75000"/>
                </a:schemeClr>
              </a:buClr>
            </a:pPr>
            <a:endParaRPr lang="en-US" sz="1600" dirty="0"/>
          </a:p>
          <a:p>
            <a:pPr marL="285750" indent="-285750">
              <a:buClr>
                <a:schemeClr val="accent1">
                  <a:lumMod val="75000"/>
                </a:schemeClr>
              </a:buClr>
              <a:buFont typeface="Wingdings" pitchFamily="2" charset="2"/>
              <a:buChar char="Ø"/>
            </a:pPr>
            <a:r>
              <a:rPr lang="en-US" sz="1600" b="1" dirty="0"/>
              <a:t>Locally Healthy</a:t>
            </a:r>
          </a:p>
          <a:p>
            <a:pPr marL="742950" lvl="1" indent="-285750">
              <a:buClr>
                <a:schemeClr val="accent1">
                  <a:lumMod val="75000"/>
                </a:schemeClr>
              </a:buClr>
              <a:buFont typeface="Arial" panose="020B0604020202020204" pitchFamily="34" charset="0"/>
              <a:buChar char="•"/>
            </a:pPr>
            <a:r>
              <a:rPr lang="en-US" sz="1600" dirty="0"/>
              <a:t>Summit partners with local health and wellness businesses and organizations to support holistic wellbeing</a:t>
            </a:r>
          </a:p>
          <a:p>
            <a:endParaRPr lang="en-US" sz="1600" i="1" dirty="0"/>
          </a:p>
        </p:txBody>
      </p:sp>
      <p:sp>
        <p:nvSpPr>
          <p:cNvPr id="4" name="Content Placeholder 3">
            <a:extLst>
              <a:ext uri="{FF2B5EF4-FFF2-40B4-BE49-F238E27FC236}">
                <a16:creationId xmlns:a16="http://schemas.microsoft.com/office/drawing/2014/main" id="{655EA389-F876-5B67-8B5E-72D35870030F}"/>
              </a:ext>
            </a:extLst>
          </p:cNvPr>
          <p:cNvSpPr>
            <a:spLocks noGrp="1"/>
          </p:cNvSpPr>
          <p:nvPr>
            <p:ph idx="1"/>
          </p:nvPr>
        </p:nvSpPr>
        <p:spPr>
          <a:xfrm>
            <a:off x="677334" y="1550989"/>
            <a:ext cx="8596668" cy="1992311"/>
          </a:xfrm>
        </p:spPr>
        <p:txBody>
          <a:bodyPr/>
          <a:lstStyle/>
          <a:p>
            <a:pPr marL="0" indent="0">
              <a:buNone/>
            </a:pPr>
            <a:r>
              <a:rPr lang="en-US" sz="1600" b="1" dirty="0">
                <a:solidFill>
                  <a:schemeClr val="tx1"/>
                </a:solidFill>
              </a:rPr>
              <a:t>Overview</a:t>
            </a:r>
          </a:p>
          <a:p>
            <a:pPr>
              <a:buClr>
                <a:schemeClr val="accent1">
                  <a:lumMod val="75000"/>
                </a:schemeClr>
              </a:buClr>
              <a:buSzPct val="100000"/>
              <a:buFont typeface="Arial" panose="020B0604020202020204" pitchFamily="34" charset="0"/>
              <a:buChar char="•"/>
            </a:pPr>
            <a:r>
              <a:rPr lang="en-US" sz="1600" dirty="0">
                <a:solidFill>
                  <a:schemeClr val="tx1"/>
                </a:solidFill>
              </a:rPr>
              <a:t>To promote the idea of #</a:t>
            </a:r>
            <a:r>
              <a:rPr lang="en-US" sz="1600" i="1" dirty="0" err="1">
                <a:solidFill>
                  <a:schemeClr val="tx1"/>
                </a:solidFill>
              </a:rPr>
              <a:t>ConqueringYourSummit</a:t>
            </a:r>
            <a:r>
              <a:rPr lang="en-US" sz="1600" dirty="0">
                <a:solidFill>
                  <a:schemeClr val="tx1"/>
                </a:solidFill>
              </a:rPr>
              <a:t>, one aspect of our content plan is to “go local.”</a:t>
            </a:r>
          </a:p>
          <a:p>
            <a:pPr>
              <a:buClr>
                <a:schemeClr val="accent1">
                  <a:lumMod val="75000"/>
                </a:schemeClr>
              </a:buClr>
              <a:buSzPct val="100000"/>
              <a:buFont typeface="Arial" panose="020B0604020202020204" pitchFamily="34" charset="0"/>
              <a:buChar char="•"/>
            </a:pPr>
            <a:r>
              <a:rPr lang="en-US" sz="1600" dirty="0">
                <a:solidFill>
                  <a:schemeClr val="tx1"/>
                </a:solidFill>
              </a:rPr>
              <a:t> There are several strong partnership opportunities in the surrounding area that align with Summit’s mission, and these partnerships create opportunities for residents to build their own communities and grow in all aspects of their lives. </a:t>
            </a:r>
            <a:endParaRPr lang="en-US" dirty="0">
              <a:solidFill>
                <a:schemeClr val="tx1"/>
              </a:solidFill>
            </a:endParaRPr>
          </a:p>
        </p:txBody>
      </p:sp>
    </p:spTree>
    <p:extLst>
      <p:ext uri="{BB962C8B-B14F-4D97-AF65-F5344CB8AC3E}">
        <p14:creationId xmlns:p14="http://schemas.microsoft.com/office/powerpoint/2010/main" val="1581512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F1C89-D643-123C-25C3-F6AABE02B3D8}"/>
              </a:ext>
            </a:extLst>
          </p:cNvPr>
          <p:cNvSpPr>
            <a:spLocks noGrp="1"/>
          </p:cNvSpPr>
          <p:nvPr>
            <p:ph type="title"/>
          </p:nvPr>
        </p:nvSpPr>
        <p:spPr/>
        <p:txBody>
          <a:bodyPr/>
          <a:lstStyle/>
          <a:p>
            <a:r>
              <a:rPr lang="en-US" b="1" dirty="0">
                <a:solidFill>
                  <a:schemeClr val="accent1">
                    <a:lumMod val="75000"/>
                  </a:schemeClr>
                </a:solidFill>
              </a:rPr>
              <a:t>Story Idea: Locally Active (Going Local)</a:t>
            </a:r>
          </a:p>
        </p:txBody>
      </p:sp>
      <p:sp>
        <p:nvSpPr>
          <p:cNvPr id="3" name="Content Placeholder 2">
            <a:extLst>
              <a:ext uri="{FF2B5EF4-FFF2-40B4-BE49-F238E27FC236}">
                <a16:creationId xmlns:a16="http://schemas.microsoft.com/office/drawing/2014/main" id="{D82761F0-0607-042B-2C59-851B3E9DFD50}"/>
              </a:ext>
            </a:extLst>
          </p:cNvPr>
          <p:cNvSpPr>
            <a:spLocks noGrp="1"/>
          </p:cNvSpPr>
          <p:nvPr>
            <p:ph idx="1"/>
          </p:nvPr>
        </p:nvSpPr>
        <p:spPr>
          <a:xfrm>
            <a:off x="550506" y="1656736"/>
            <a:ext cx="8723496" cy="4520129"/>
          </a:xfrm>
        </p:spPr>
        <p:txBody>
          <a:bodyPr>
            <a:normAutofit/>
          </a:bodyPr>
          <a:lstStyle/>
          <a:p>
            <a:pPr>
              <a:buClr>
                <a:schemeClr val="accent1">
                  <a:lumMod val="75000"/>
                </a:schemeClr>
              </a:buClr>
              <a:buFont typeface="Wingdings" pitchFamily="2" charset="2"/>
              <a:buChar char="Ø"/>
            </a:pPr>
            <a:r>
              <a:rPr lang="en-US" sz="1400" b="1" dirty="0">
                <a:solidFill>
                  <a:schemeClr val="tx1"/>
                </a:solidFill>
              </a:rPr>
              <a:t>Overview</a:t>
            </a:r>
          </a:p>
          <a:p>
            <a:pPr lvl="1">
              <a:buClr>
                <a:schemeClr val="accent1">
                  <a:lumMod val="75000"/>
                </a:schemeClr>
              </a:buClr>
              <a:buSzPct val="100000"/>
              <a:buFont typeface="Arial" panose="020B0604020202020204" pitchFamily="34" charset="0"/>
              <a:buChar char="•"/>
            </a:pPr>
            <a:r>
              <a:rPr lang="en-US" sz="1200" dirty="0">
                <a:solidFill>
                  <a:schemeClr val="tx1"/>
                </a:solidFill>
              </a:rPr>
              <a:t>Because Summit Living is rooted in activity and adventure, connecting with local communities through existing adventure-based events is a natural fit.</a:t>
            </a:r>
          </a:p>
          <a:p>
            <a:pPr>
              <a:buClr>
                <a:schemeClr val="accent1">
                  <a:lumMod val="75000"/>
                </a:schemeClr>
              </a:buClr>
              <a:buFont typeface="Wingdings" pitchFamily="2" charset="2"/>
              <a:buChar char="Ø"/>
            </a:pPr>
            <a:r>
              <a:rPr lang="en-US" sz="1400" b="1" dirty="0">
                <a:solidFill>
                  <a:schemeClr val="tx1"/>
                </a:solidFill>
              </a:rPr>
              <a:t>Event Partnership: “Raft the Summit”</a:t>
            </a:r>
          </a:p>
          <a:p>
            <a:pPr lvl="1">
              <a:buClr>
                <a:schemeClr val="accent1">
                  <a:lumMod val="75000"/>
                </a:schemeClr>
              </a:buClr>
              <a:buSzPct val="100000"/>
              <a:buFont typeface="Arial" panose="020B0604020202020204" pitchFamily="34" charset="0"/>
              <a:buChar char="•"/>
            </a:pPr>
            <a:r>
              <a:rPr lang="en-US" sz="1200" dirty="0">
                <a:solidFill>
                  <a:schemeClr val="tx1"/>
                </a:solidFill>
              </a:rPr>
              <a:t>Sponsored by Summit Living at the U.S. National Whitewater Center, home to the world’s largest </a:t>
            </a:r>
            <a:r>
              <a:rPr lang="en-US" sz="1200" b="1" dirty="0">
                <a:solidFill>
                  <a:schemeClr val="tx1"/>
                </a:solidFill>
              </a:rPr>
              <a:t>man-made</a:t>
            </a:r>
            <a:r>
              <a:rPr lang="en-US" sz="1200" dirty="0">
                <a:solidFill>
                  <a:schemeClr val="tx1"/>
                </a:solidFill>
              </a:rPr>
              <a:t> whitewater river</a:t>
            </a:r>
          </a:p>
          <a:p>
            <a:pPr lvl="1">
              <a:buClr>
                <a:schemeClr val="accent1">
                  <a:lumMod val="75000"/>
                </a:schemeClr>
              </a:buClr>
              <a:buSzPct val="100000"/>
              <a:buFont typeface="Arial" panose="020B0604020202020204" pitchFamily="34" charset="0"/>
              <a:buChar char="•"/>
            </a:pPr>
            <a:r>
              <a:rPr lang="en-US" sz="1200" dirty="0">
                <a:solidFill>
                  <a:schemeClr val="tx1"/>
                </a:solidFill>
              </a:rPr>
              <a:t> Aligns with Summit’s active and adventure-based brand identity and offers high-visibility community engagement</a:t>
            </a:r>
          </a:p>
          <a:p>
            <a:pPr>
              <a:buClr>
                <a:schemeClr val="accent1">
                  <a:lumMod val="75000"/>
                </a:schemeClr>
              </a:buClr>
              <a:buFont typeface="Wingdings" pitchFamily="2" charset="2"/>
              <a:buChar char="Ø"/>
            </a:pPr>
            <a:r>
              <a:rPr lang="en-US" sz="1400" b="1" dirty="0">
                <a:solidFill>
                  <a:schemeClr val="tx1"/>
                </a:solidFill>
              </a:rPr>
              <a:t>Event Partnership: Run for Green</a:t>
            </a:r>
          </a:p>
          <a:p>
            <a:pPr lvl="1">
              <a:buClr>
                <a:schemeClr val="accent1">
                  <a:lumMod val="75000"/>
                </a:schemeClr>
              </a:buClr>
              <a:buSzPct val="100000"/>
              <a:buFont typeface="Arial" panose="020B0604020202020204" pitchFamily="34" charset="0"/>
              <a:buChar char="•"/>
            </a:pPr>
            <a:r>
              <a:rPr lang="en-US" sz="1200" dirty="0">
                <a:solidFill>
                  <a:schemeClr val="tx1"/>
                </a:solidFill>
              </a:rPr>
              <a:t>Existing race series presented by Davidson Lands Conservancy</a:t>
            </a:r>
          </a:p>
          <a:p>
            <a:pPr lvl="1">
              <a:buClr>
                <a:schemeClr val="accent1">
                  <a:lumMod val="75000"/>
                </a:schemeClr>
              </a:buClr>
              <a:buSzPct val="100000"/>
              <a:buFont typeface="Arial" panose="020B0604020202020204" pitchFamily="34" charset="0"/>
              <a:buChar char="•"/>
            </a:pPr>
            <a:r>
              <a:rPr lang="en-US" sz="1200" dirty="0">
                <a:solidFill>
                  <a:schemeClr val="tx1"/>
                </a:solidFill>
              </a:rPr>
              <a:t>A strong match for Summit due to shared values around environmental stewardship and a yearn for physical activity</a:t>
            </a:r>
          </a:p>
          <a:p>
            <a:pPr>
              <a:buClr>
                <a:schemeClr val="accent1">
                  <a:lumMod val="75000"/>
                </a:schemeClr>
              </a:buClr>
              <a:buFont typeface="Wingdings" pitchFamily="2" charset="2"/>
              <a:buChar char="Ø"/>
            </a:pPr>
            <a:r>
              <a:rPr lang="en-US" sz="1400" b="1" dirty="0">
                <a:solidFill>
                  <a:schemeClr val="tx1"/>
                </a:solidFill>
              </a:rPr>
              <a:t>Special Co-Created Event</a:t>
            </a:r>
          </a:p>
          <a:p>
            <a:pPr lvl="1">
              <a:buClr>
                <a:schemeClr val="accent1">
                  <a:lumMod val="75000"/>
                </a:schemeClr>
              </a:buClr>
              <a:buSzPct val="100000"/>
              <a:buFont typeface="Arial" panose="020B0604020202020204" pitchFamily="34" charset="0"/>
              <a:buChar char="•"/>
            </a:pPr>
            <a:r>
              <a:rPr lang="en-US" sz="1200" dirty="0">
                <a:solidFill>
                  <a:schemeClr val="tx1"/>
                </a:solidFill>
              </a:rPr>
              <a:t>Summit and Run for Green collaborate on the </a:t>
            </a:r>
            <a:r>
              <a:rPr lang="en-US" sz="1200" b="1" dirty="0">
                <a:solidFill>
                  <a:schemeClr val="tx1"/>
                </a:solidFill>
              </a:rPr>
              <a:t>“#</a:t>
            </a:r>
            <a:r>
              <a:rPr lang="en-US" sz="1200" b="1" dirty="0" err="1">
                <a:solidFill>
                  <a:schemeClr val="tx1"/>
                </a:solidFill>
              </a:rPr>
              <a:t>BeatTheSummit</a:t>
            </a:r>
            <a:r>
              <a:rPr lang="en-US" sz="1200" b="1" dirty="0">
                <a:solidFill>
                  <a:schemeClr val="tx1"/>
                </a:solidFill>
              </a:rPr>
              <a:t> Race,” </a:t>
            </a:r>
            <a:r>
              <a:rPr lang="en-US" sz="1200" dirty="0">
                <a:solidFill>
                  <a:schemeClr val="tx1"/>
                </a:solidFill>
              </a:rPr>
              <a:t>which is a 10K race. </a:t>
            </a:r>
          </a:p>
          <a:p>
            <a:pPr lvl="1">
              <a:buClr>
                <a:schemeClr val="accent1">
                  <a:lumMod val="75000"/>
                </a:schemeClr>
              </a:buClr>
              <a:buSzPct val="100000"/>
              <a:buFont typeface="Arial" panose="020B0604020202020204" pitchFamily="34" charset="0"/>
              <a:buChar char="•"/>
            </a:pPr>
            <a:r>
              <a:rPr lang="en-US" sz="1200" dirty="0">
                <a:solidFill>
                  <a:schemeClr val="tx1"/>
                </a:solidFill>
              </a:rPr>
              <a:t> Includes additional 5K and 3K walk options for different fitness levels</a:t>
            </a:r>
          </a:p>
          <a:p>
            <a:pPr lvl="1">
              <a:buClr>
                <a:schemeClr val="accent1">
                  <a:lumMod val="75000"/>
                </a:schemeClr>
              </a:buClr>
              <a:buSzPct val="100000"/>
              <a:buFont typeface="Arial" panose="020B0604020202020204" pitchFamily="34" charset="0"/>
              <a:buChar char="•"/>
            </a:pPr>
            <a:r>
              <a:rPr lang="en-US" sz="1200" dirty="0">
                <a:solidFill>
                  <a:schemeClr val="tx1"/>
                </a:solidFill>
              </a:rPr>
              <a:t>Engages locals, builds visibility, and introduces participants to Summit’s mission and lifestyle</a:t>
            </a:r>
          </a:p>
          <a:p>
            <a:pPr marL="0" indent="0">
              <a:buNone/>
            </a:pPr>
            <a:endParaRPr lang="en-US" dirty="0"/>
          </a:p>
        </p:txBody>
      </p:sp>
    </p:spTree>
    <p:extLst>
      <p:ext uri="{BB962C8B-B14F-4D97-AF65-F5344CB8AC3E}">
        <p14:creationId xmlns:p14="http://schemas.microsoft.com/office/powerpoint/2010/main" val="2421386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3270C-6760-C3F9-3D46-62B4B2113C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7060A-7C59-AAD6-F69F-40EE90432995}"/>
              </a:ext>
            </a:extLst>
          </p:cNvPr>
          <p:cNvSpPr>
            <a:spLocks noGrp="1"/>
          </p:cNvSpPr>
          <p:nvPr>
            <p:ph type="title"/>
          </p:nvPr>
        </p:nvSpPr>
        <p:spPr>
          <a:xfrm>
            <a:off x="677334" y="609600"/>
            <a:ext cx="8596668" cy="1047136"/>
          </a:xfrm>
        </p:spPr>
        <p:txBody>
          <a:bodyPr/>
          <a:lstStyle/>
          <a:p>
            <a:r>
              <a:rPr lang="en-US" b="1" dirty="0">
                <a:solidFill>
                  <a:schemeClr val="accent1">
                    <a:lumMod val="75000"/>
                  </a:schemeClr>
                </a:solidFill>
              </a:rPr>
              <a:t>Channels: Locally Active</a:t>
            </a:r>
          </a:p>
        </p:txBody>
      </p:sp>
      <p:sp>
        <p:nvSpPr>
          <p:cNvPr id="3" name="Content Placeholder 2">
            <a:extLst>
              <a:ext uri="{FF2B5EF4-FFF2-40B4-BE49-F238E27FC236}">
                <a16:creationId xmlns:a16="http://schemas.microsoft.com/office/drawing/2014/main" id="{155F9A50-2886-DA55-CF10-F96C1F78E34B}"/>
              </a:ext>
            </a:extLst>
          </p:cNvPr>
          <p:cNvSpPr>
            <a:spLocks noGrp="1"/>
          </p:cNvSpPr>
          <p:nvPr>
            <p:ph idx="1"/>
          </p:nvPr>
        </p:nvSpPr>
        <p:spPr>
          <a:xfrm>
            <a:off x="677334" y="1652623"/>
            <a:ext cx="9014721" cy="1754326"/>
          </a:xfrm>
        </p:spPr>
        <p:txBody>
          <a:bodyPr>
            <a:noAutofit/>
          </a:bodyPr>
          <a:lstStyle/>
          <a:p>
            <a:pPr marL="0" indent="0">
              <a:buNone/>
            </a:pPr>
            <a:r>
              <a:rPr lang="en-US" b="1" dirty="0">
                <a:solidFill>
                  <a:schemeClr val="tx1"/>
                </a:solidFill>
              </a:rPr>
              <a:t>Local Media Outreach</a:t>
            </a:r>
          </a:p>
          <a:p>
            <a:pPr>
              <a:buClr>
                <a:schemeClr val="accent1">
                  <a:lumMod val="75000"/>
                </a:schemeClr>
              </a:buClr>
              <a:buSzPct val="100000"/>
              <a:buFont typeface="Arial" panose="020B0604020202020204" pitchFamily="34" charset="0"/>
              <a:buChar char="•"/>
            </a:pPr>
            <a:r>
              <a:rPr lang="en-US" dirty="0">
                <a:solidFill>
                  <a:schemeClr val="tx1"/>
                </a:solidFill>
              </a:rPr>
              <a:t>Atrium Health Newsletter - a strong local health partner to help share event news</a:t>
            </a:r>
          </a:p>
          <a:p>
            <a:pPr>
              <a:buClr>
                <a:schemeClr val="accent1">
                  <a:lumMod val="75000"/>
                </a:schemeClr>
              </a:buClr>
              <a:buSzPct val="100000"/>
              <a:buFont typeface="Arial" panose="020B0604020202020204" pitchFamily="34" charset="0"/>
              <a:buChar char="•"/>
            </a:pPr>
            <a:r>
              <a:rPr lang="en-US" dirty="0">
                <a:solidFill>
                  <a:schemeClr val="tx1"/>
                </a:solidFill>
              </a:rPr>
              <a:t>Davidson News</a:t>
            </a:r>
          </a:p>
          <a:p>
            <a:pPr>
              <a:buClr>
                <a:schemeClr val="accent1">
                  <a:lumMod val="75000"/>
                </a:schemeClr>
              </a:buClr>
              <a:buSzPct val="100000"/>
              <a:buFont typeface="Arial" panose="020B0604020202020204" pitchFamily="34" charset="0"/>
              <a:buChar char="•"/>
            </a:pPr>
            <a:r>
              <a:rPr lang="en-US" dirty="0">
                <a:solidFill>
                  <a:schemeClr val="tx1"/>
                </a:solidFill>
              </a:rPr>
              <a:t>Charlotte Observer</a:t>
            </a:r>
          </a:p>
          <a:p>
            <a:pPr>
              <a:buClr>
                <a:schemeClr val="accent1">
                  <a:lumMod val="75000"/>
                </a:schemeClr>
              </a:buClr>
              <a:buSzPct val="100000"/>
              <a:buFont typeface="Arial" panose="020B0604020202020204" pitchFamily="34" charset="0"/>
              <a:buChar char="•"/>
            </a:pPr>
            <a:r>
              <a:rPr lang="en-US" dirty="0">
                <a:solidFill>
                  <a:schemeClr val="tx1"/>
                </a:solidFill>
              </a:rPr>
              <a:t>WSOC-TV</a:t>
            </a:r>
          </a:p>
        </p:txBody>
      </p:sp>
      <p:sp>
        <p:nvSpPr>
          <p:cNvPr id="4" name="TextBox 3">
            <a:extLst>
              <a:ext uri="{FF2B5EF4-FFF2-40B4-BE49-F238E27FC236}">
                <a16:creationId xmlns:a16="http://schemas.microsoft.com/office/drawing/2014/main" id="{FF781E4A-834E-69FD-795D-F71AA40242C6}"/>
              </a:ext>
            </a:extLst>
          </p:cNvPr>
          <p:cNvSpPr txBox="1"/>
          <p:nvPr/>
        </p:nvSpPr>
        <p:spPr>
          <a:xfrm>
            <a:off x="677334" y="3785586"/>
            <a:ext cx="8351622" cy="2395977"/>
          </a:xfrm>
          <a:prstGeom prst="rect">
            <a:avLst/>
          </a:prstGeom>
          <a:noFill/>
        </p:spPr>
        <p:txBody>
          <a:bodyPr wrap="square" rtlCol="0">
            <a:spAutoFit/>
          </a:bodyPr>
          <a:lstStyle/>
          <a:p>
            <a:r>
              <a:rPr lang="en-US" b="1" dirty="0"/>
              <a:t>Social Media Promotion</a:t>
            </a:r>
          </a:p>
          <a:p>
            <a:pPr marL="285750" indent="-285750">
              <a:lnSpc>
                <a:spcPct val="150000"/>
              </a:lnSpc>
              <a:buClr>
                <a:schemeClr val="accent1">
                  <a:lumMod val="75000"/>
                </a:schemeClr>
              </a:buClr>
              <a:buFont typeface="Arial" panose="020B0604020202020204" pitchFamily="34" charset="0"/>
              <a:buChar char="•"/>
            </a:pPr>
            <a:r>
              <a:rPr lang="en-US" dirty="0"/>
              <a:t>Organic posts in local Charlotte/Davidson fitness-related </a:t>
            </a:r>
            <a:r>
              <a:rPr lang="en-US" b="1" dirty="0"/>
              <a:t>Facebook</a:t>
            </a:r>
            <a:r>
              <a:rPr lang="en-US" dirty="0"/>
              <a:t> groups</a:t>
            </a:r>
          </a:p>
          <a:p>
            <a:pPr marL="285750" indent="-285750">
              <a:lnSpc>
                <a:spcPct val="150000"/>
              </a:lnSpc>
              <a:buClr>
                <a:schemeClr val="accent1">
                  <a:lumMod val="75000"/>
                </a:schemeClr>
              </a:buClr>
              <a:buFont typeface="Arial" panose="020B0604020202020204" pitchFamily="34" charset="0"/>
              <a:buChar char="•"/>
            </a:pPr>
            <a:r>
              <a:rPr lang="en-US" dirty="0"/>
              <a:t>Organic posts in marathon and running </a:t>
            </a:r>
            <a:r>
              <a:rPr lang="en-US" b="1" dirty="0"/>
              <a:t>Facebook</a:t>
            </a:r>
            <a:r>
              <a:rPr lang="en-US" dirty="0"/>
              <a:t> groups</a:t>
            </a:r>
          </a:p>
          <a:p>
            <a:pPr marL="285750" indent="-285750">
              <a:lnSpc>
                <a:spcPct val="150000"/>
              </a:lnSpc>
              <a:buClr>
                <a:schemeClr val="accent1">
                  <a:lumMod val="75000"/>
                </a:schemeClr>
              </a:buClr>
              <a:buFont typeface="Arial" panose="020B0604020202020204" pitchFamily="34" charset="0"/>
              <a:buChar char="•"/>
            </a:pPr>
            <a:r>
              <a:rPr lang="en-US" dirty="0"/>
              <a:t>Potential organic posts from local run clubs on </a:t>
            </a:r>
            <a:r>
              <a:rPr lang="en-US" b="1" dirty="0"/>
              <a:t>Instagram</a:t>
            </a:r>
          </a:p>
          <a:p>
            <a:pPr marL="285750" indent="-285750">
              <a:lnSpc>
                <a:spcPct val="150000"/>
              </a:lnSpc>
              <a:buClr>
                <a:schemeClr val="accent1">
                  <a:lumMod val="75000"/>
                </a:schemeClr>
              </a:buClr>
              <a:buFont typeface="Arial" panose="020B0604020202020204" pitchFamily="34" charset="0"/>
              <a:buChar char="•"/>
            </a:pPr>
            <a:r>
              <a:rPr lang="en-US" dirty="0"/>
              <a:t>Paid social advertising</a:t>
            </a:r>
          </a:p>
          <a:p>
            <a:pPr marL="285750" indent="-285750">
              <a:lnSpc>
                <a:spcPct val="150000"/>
              </a:lnSpc>
              <a:buClr>
                <a:schemeClr val="accent1">
                  <a:lumMod val="75000"/>
                </a:schemeClr>
              </a:buClr>
              <a:buFont typeface="Arial" panose="020B0604020202020204" pitchFamily="34" charset="0"/>
              <a:buChar char="•"/>
            </a:pPr>
            <a:r>
              <a:rPr lang="en-US" dirty="0"/>
              <a:t>Post-event </a:t>
            </a:r>
            <a:r>
              <a:rPr lang="en-US" b="1" dirty="0"/>
              <a:t>YouTube</a:t>
            </a:r>
            <a:r>
              <a:rPr lang="en-US" dirty="0"/>
              <a:t> videos to extend reach and engagement</a:t>
            </a:r>
          </a:p>
        </p:txBody>
      </p:sp>
    </p:spTree>
    <p:extLst>
      <p:ext uri="{BB962C8B-B14F-4D97-AF65-F5344CB8AC3E}">
        <p14:creationId xmlns:p14="http://schemas.microsoft.com/office/powerpoint/2010/main" val="87516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C56BA-34E5-56B5-E840-62BE9AF87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97E486-8225-9894-8EFC-8CA13C15AE48}"/>
              </a:ext>
            </a:extLst>
          </p:cNvPr>
          <p:cNvSpPr>
            <a:spLocks noGrp="1"/>
          </p:cNvSpPr>
          <p:nvPr>
            <p:ph type="title"/>
          </p:nvPr>
        </p:nvSpPr>
        <p:spPr>
          <a:xfrm>
            <a:off x="677334" y="609600"/>
            <a:ext cx="8596668" cy="1284514"/>
          </a:xfrm>
        </p:spPr>
        <p:txBody>
          <a:bodyPr>
            <a:normAutofit/>
          </a:bodyPr>
          <a:lstStyle/>
          <a:p>
            <a:r>
              <a:rPr lang="en-US" sz="3200" b="1" dirty="0">
                <a:solidFill>
                  <a:schemeClr val="accent1">
                    <a:lumMod val="75000"/>
                  </a:schemeClr>
                </a:solidFill>
              </a:rPr>
              <a:t>Story Idea: Locally Healthy (Going Local)</a:t>
            </a:r>
          </a:p>
        </p:txBody>
      </p:sp>
      <p:sp>
        <p:nvSpPr>
          <p:cNvPr id="3" name="Content Placeholder 2">
            <a:extLst>
              <a:ext uri="{FF2B5EF4-FFF2-40B4-BE49-F238E27FC236}">
                <a16:creationId xmlns:a16="http://schemas.microsoft.com/office/drawing/2014/main" id="{C2240A81-041C-B24A-17B0-16D8DC539FAB}"/>
              </a:ext>
            </a:extLst>
          </p:cNvPr>
          <p:cNvSpPr>
            <a:spLocks noGrp="1"/>
          </p:cNvSpPr>
          <p:nvPr>
            <p:ph idx="1"/>
          </p:nvPr>
        </p:nvSpPr>
        <p:spPr>
          <a:xfrm>
            <a:off x="677334" y="2425963"/>
            <a:ext cx="8650751" cy="2435285"/>
          </a:xfrm>
        </p:spPr>
        <p:txBody>
          <a:bodyPr>
            <a:normAutofit/>
          </a:bodyPr>
          <a:lstStyle/>
          <a:p>
            <a:pPr>
              <a:buClr>
                <a:schemeClr val="accent1">
                  <a:lumMod val="75000"/>
                </a:schemeClr>
              </a:buClr>
              <a:buSzPct val="100000"/>
              <a:buFont typeface="Wingdings" pitchFamily="2" charset="2"/>
              <a:buChar char="Ø"/>
            </a:pPr>
            <a:endParaRPr lang="en-US" sz="1400" dirty="0">
              <a:solidFill>
                <a:schemeClr val="tx1"/>
              </a:solidFill>
            </a:endParaRPr>
          </a:p>
          <a:p>
            <a:pPr>
              <a:buClr>
                <a:schemeClr val="accent1">
                  <a:lumMod val="75000"/>
                </a:schemeClr>
              </a:buClr>
              <a:buFont typeface="Wingdings" pitchFamily="2" charset="2"/>
              <a:buChar char="Ø"/>
            </a:pPr>
            <a:r>
              <a:rPr lang="en-US" sz="1400" b="1" dirty="0">
                <a:solidFill>
                  <a:schemeClr val="tx1"/>
                </a:solidFill>
              </a:rPr>
              <a:t>Partnerships with Local Farmers Markets</a:t>
            </a:r>
          </a:p>
          <a:p>
            <a:pPr lvl="1">
              <a:buClr>
                <a:schemeClr val="accent1">
                  <a:lumMod val="75000"/>
                </a:schemeClr>
              </a:buClr>
              <a:buSzPct val="100000"/>
              <a:buFont typeface="Arial" panose="020B0604020202020204" pitchFamily="34" charset="0"/>
              <a:buChar char="•"/>
            </a:pPr>
            <a:r>
              <a:rPr lang="en-US" sz="1200" dirty="0">
                <a:solidFill>
                  <a:schemeClr val="tx1"/>
                </a:solidFill>
              </a:rPr>
              <a:t> Healthy eating is a major touchpoint for our audience</a:t>
            </a:r>
          </a:p>
          <a:p>
            <a:pPr lvl="1">
              <a:buClr>
                <a:schemeClr val="accent1">
                  <a:lumMod val="75000"/>
                </a:schemeClr>
              </a:buClr>
              <a:buSzPct val="100000"/>
              <a:buFont typeface="Arial" panose="020B0604020202020204" pitchFamily="34" charset="0"/>
              <a:buChar char="•"/>
            </a:pPr>
            <a:r>
              <a:rPr lang="en-US" sz="1200" dirty="0">
                <a:solidFill>
                  <a:schemeClr val="tx1"/>
                </a:solidFill>
              </a:rPr>
              <a:t>Partnerships include:</a:t>
            </a:r>
          </a:p>
          <a:p>
            <a:pPr lvl="2">
              <a:buClr>
                <a:schemeClr val="accent1">
                  <a:lumMod val="75000"/>
                </a:schemeClr>
              </a:buClr>
              <a:buSzPct val="100000"/>
              <a:buFont typeface="Wingdings" pitchFamily="2" charset="2"/>
              <a:buChar char="ü"/>
            </a:pPr>
            <a:r>
              <a:rPr lang="en-US" sz="1200" b="1" dirty="0">
                <a:solidFill>
                  <a:schemeClr val="tx1"/>
                </a:solidFill>
              </a:rPr>
              <a:t>Charlotte Regional Farmers Market</a:t>
            </a:r>
            <a:r>
              <a:rPr lang="en-US" sz="1200" dirty="0">
                <a:solidFill>
                  <a:schemeClr val="tx1"/>
                </a:solidFill>
              </a:rPr>
              <a:t> (year-round indoor market)</a:t>
            </a:r>
          </a:p>
          <a:p>
            <a:pPr lvl="2">
              <a:buClr>
                <a:schemeClr val="accent1">
                  <a:lumMod val="75000"/>
                </a:schemeClr>
              </a:buClr>
              <a:buSzPct val="100000"/>
              <a:buFont typeface="Wingdings" pitchFamily="2" charset="2"/>
              <a:buChar char="ü"/>
            </a:pPr>
            <a:r>
              <a:rPr lang="en-US" sz="1200" b="1" dirty="0">
                <a:solidFill>
                  <a:schemeClr val="tx1"/>
                </a:solidFill>
              </a:rPr>
              <a:t>Davidson Farmers Market</a:t>
            </a:r>
            <a:r>
              <a:rPr lang="en-US" sz="1200" dirty="0">
                <a:solidFill>
                  <a:schemeClr val="tx1"/>
                </a:solidFill>
              </a:rPr>
              <a:t> (April–Thanksgiving)</a:t>
            </a:r>
          </a:p>
          <a:p>
            <a:pPr marL="914400" lvl="2" indent="0">
              <a:buClr>
                <a:schemeClr val="accent1">
                  <a:lumMod val="75000"/>
                </a:schemeClr>
              </a:buClr>
              <a:buSzPct val="100000"/>
              <a:buNone/>
            </a:pPr>
            <a:r>
              <a:rPr lang="en-US" sz="1200" b="1" dirty="0">
                <a:solidFill>
                  <a:schemeClr val="tx1"/>
                </a:solidFill>
              </a:rPr>
              <a:t>Uses: Tabling and vendor opportunities  Sourcing fresh food options for Summit dining and programming</a:t>
            </a:r>
          </a:p>
          <a:p>
            <a:pPr>
              <a:buClr>
                <a:schemeClr val="accent1">
                  <a:lumMod val="75000"/>
                </a:schemeClr>
              </a:buClr>
              <a:buFont typeface="Wingdings" pitchFamily="2" charset="2"/>
              <a:buChar char="Ø"/>
            </a:pPr>
            <a:endParaRPr lang="en-US" sz="1400" b="1" dirty="0"/>
          </a:p>
          <a:p>
            <a:pPr marL="0" indent="0">
              <a:buNone/>
            </a:pPr>
            <a:endParaRPr lang="en-US" dirty="0"/>
          </a:p>
        </p:txBody>
      </p:sp>
      <p:sp>
        <p:nvSpPr>
          <p:cNvPr id="4" name="TextBox 3">
            <a:extLst>
              <a:ext uri="{FF2B5EF4-FFF2-40B4-BE49-F238E27FC236}">
                <a16:creationId xmlns:a16="http://schemas.microsoft.com/office/drawing/2014/main" id="{E3C6094E-71AF-58D4-9D61-F92A52601932}"/>
              </a:ext>
            </a:extLst>
          </p:cNvPr>
          <p:cNvSpPr txBox="1"/>
          <p:nvPr/>
        </p:nvSpPr>
        <p:spPr>
          <a:xfrm>
            <a:off x="623250" y="1432662"/>
            <a:ext cx="8596667" cy="1477328"/>
          </a:xfrm>
          <a:prstGeom prst="rect">
            <a:avLst/>
          </a:prstGeom>
          <a:noFill/>
        </p:spPr>
        <p:txBody>
          <a:bodyPr wrap="square" rtlCol="0">
            <a:spAutoFit/>
          </a:bodyPr>
          <a:lstStyle/>
          <a:p>
            <a:r>
              <a:rPr lang="en-US" sz="1200" b="1" dirty="0"/>
              <a:t>Overview</a:t>
            </a:r>
          </a:p>
          <a:p>
            <a:pPr>
              <a:buClr>
                <a:schemeClr val="accent1">
                  <a:lumMod val="75000"/>
                </a:schemeClr>
              </a:buClr>
              <a:buSzPct val="100000"/>
              <a:buFont typeface="Arial" panose="020B0604020202020204" pitchFamily="34" charset="0"/>
              <a:buChar char="•"/>
            </a:pPr>
            <a:r>
              <a:rPr lang="en-US" sz="1200" dirty="0"/>
              <a:t>Locally Healthy is an initiative that connects Summit Living with local health and wellness–focused businesses.</a:t>
            </a:r>
          </a:p>
          <a:p>
            <a:pPr>
              <a:buClr>
                <a:schemeClr val="accent1">
                  <a:lumMod val="75000"/>
                </a:schemeClr>
              </a:buClr>
              <a:buSzPct val="100000"/>
              <a:buFont typeface="Arial" panose="020B0604020202020204" pitchFamily="34" charset="0"/>
              <a:buChar char="•"/>
            </a:pPr>
            <a:endParaRPr lang="en-US" sz="1200" dirty="0"/>
          </a:p>
          <a:p>
            <a:pPr>
              <a:buClr>
                <a:schemeClr val="accent1">
                  <a:lumMod val="75000"/>
                </a:schemeClr>
              </a:buClr>
              <a:buSzPct val="100000"/>
              <a:buFont typeface="Arial" panose="020B0604020202020204" pitchFamily="34" charset="0"/>
              <a:buChar char="•"/>
            </a:pPr>
            <a:r>
              <a:rPr lang="en-US" sz="1200" dirty="0"/>
              <a:t>While Summit’s foundation is activity and adventure, the larger goal is helping members become the best versions of themselves - physically, mentally, and spiritually.</a:t>
            </a:r>
          </a:p>
          <a:p>
            <a:pPr>
              <a:buClr>
                <a:schemeClr val="accent1">
                  <a:lumMod val="75000"/>
                </a:schemeClr>
              </a:buClr>
              <a:buSzPct val="100000"/>
              <a:buFont typeface="Arial" panose="020B0604020202020204" pitchFamily="34" charset="0"/>
              <a:buChar char="•"/>
            </a:pPr>
            <a:endParaRPr lang="en-US" sz="1200" dirty="0"/>
          </a:p>
          <a:p>
            <a:endParaRPr lang="en-US" dirty="0"/>
          </a:p>
        </p:txBody>
      </p:sp>
      <p:sp>
        <p:nvSpPr>
          <p:cNvPr id="5" name="TextBox 4">
            <a:extLst>
              <a:ext uri="{FF2B5EF4-FFF2-40B4-BE49-F238E27FC236}">
                <a16:creationId xmlns:a16="http://schemas.microsoft.com/office/drawing/2014/main" id="{F43C95C1-1550-F242-FDE5-7FD59FCFC232}"/>
              </a:ext>
            </a:extLst>
          </p:cNvPr>
          <p:cNvSpPr txBox="1"/>
          <p:nvPr/>
        </p:nvSpPr>
        <p:spPr>
          <a:xfrm>
            <a:off x="677334" y="4693299"/>
            <a:ext cx="7972144" cy="2277547"/>
          </a:xfrm>
          <a:prstGeom prst="rect">
            <a:avLst/>
          </a:prstGeom>
          <a:noFill/>
        </p:spPr>
        <p:txBody>
          <a:bodyPr wrap="square" rtlCol="0">
            <a:spAutoFit/>
          </a:bodyPr>
          <a:lstStyle/>
          <a:p>
            <a:pPr marL="285750" indent="-285750">
              <a:buClr>
                <a:schemeClr val="accent1">
                  <a:lumMod val="75000"/>
                </a:schemeClr>
              </a:buClr>
              <a:buFont typeface="Wingdings" pitchFamily="2" charset="2"/>
              <a:buChar char="Ø"/>
            </a:pPr>
            <a:r>
              <a:rPr lang="en-US" sz="1400" b="1" dirty="0"/>
              <a:t>Wellness Partnership with Prama Institute</a:t>
            </a:r>
          </a:p>
          <a:p>
            <a:pPr>
              <a:buClr>
                <a:schemeClr val="accent1">
                  <a:lumMod val="75000"/>
                </a:schemeClr>
              </a:buClr>
            </a:pPr>
            <a:endParaRPr lang="en-US" sz="1400" b="1" dirty="0"/>
          </a:p>
          <a:p>
            <a:pPr marL="742950" lvl="1" indent="-285750">
              <a:buClr>
                <a:schemeClr val="accent1">
                  <a:lumMod val="75000"/>
                </a:schemeClr>
              </a:buClr>
              <a:buFont typeface="Arial" panose="020B0604020202020204" pitchFamily="34" charset="0"/>
              <a:buChar char="•"/>
            </a:pPr>
            <a:r>
              <a:rPr lang="en-US" sz="1200" dirty="0"/>
              <a:t>Prama is a leading health and wellness institute in the Charlotte region</a:t>
            </a:r>
          </a:p>
          <a:p>
            <a:pPr lvl="1">
              <a:buClr>
                <a:schemeClr val="accent1">
                  <a:lumMod val="75000"/>
                </a:schemeClr>
              </a:buClr>
            </a:pPr>
            <a:endParaRPr lang="en-US" sz="1200" dirty="0"/>
          </a:p>
          <a:p>
            <a:pPr marL="742950" lvl="1" indent="-285750">
              <a:buClr>
                <a:schemeClr val="accent1">
                  <a:lumMod val="75000"/>
                </a:schemeClr>
              </a:buClr>
              <a:buFont typeface="Arial" panose="020B0604020202020204" pitchFamily="34" charset="0"/>
              <a:buChar char="•"/>
            </a:pPr>
            <a:r>
              <a:rPr lang="en-US" sz="1200" dirty="0"/>
              <a:t> Potential collaborations include:</a:t>
            </a:r>
          </a:p>
          <a:p>
            <a:pPr marL="1200150" lvl="2" indent="-285750">
              <a:buClr>
                <a:schemeClr val="accent1">
                  <a:lumMod val="75000"/>
                </a:schemeClr>
              </a:buClr>
              <a:buFont typeface="Wingdings" pitchFamily="2" charset="2"/>
              <a:buChar char="ü"/>
            </a:pPr>
            <a:r>
              <a:rPr lang="en-US" sz="1200" dirty="0"/>
              <a:t>Tailored spa and wellness treatments</a:t>
            </a:r>
          </a:p>
          <a:p>
            <a:pPr marL="1200150" lvl="2" indent="-285750">
              <a:buClr>
                <a:schemeClr val="accent1">
                  <a:lumMod val="75000"/>
                </a:schemeClr>
              </a:buClr>
              <a:buFont typeface="Wingdings" pitchFamily="2" charset="2"/>
              <a:buChar char="ü"/>
            </a:pPr>
            <a:r>
              <a:rPr lang="en-US" sz="1200" b="1" dirty="0"/>
              <a:t>Meditation classes</a:t>
            </a:r>
          </a:p>
          <a:p>
            <a:pPr marL="1200150" lvl="2" indent="-285750">
              <a:buClr>
                <a:schemeClr val="accent1">
                  <a:lumMod val="75000"/>
                </a:schemeClr>
              </a:buClr>
              <a:buFont typeface="Wingdings" pitchFamily="2" charset="2"/>
              <a:buChar char="ü"/>
            </a:pPr>
            <a:r>
              <a:rPr lang="en-US" sz="1200" dirty="0"/>
              <a:t>Yoga classes</a:t>
            </a:r>
            <a:br>
              <a:rPr lang="en-US" sz="1200" dirty="0"/>
            </a:br>
            <a:endParaRPr lang="en-US" sz="1200" dirty="0"/>
          </a:p>
          <a:p>
            <a:pPr lvl="2">
              <a:buClr>
                <a:schemeClr val="accent1">
                  <a:lumMod val="75000"/>
                </a:schemeClr>
              </a:buClr>
            </a:pPr>
            <a:r>
              <a:rPr lang="en-US" sz="1200" b="1" dirty="0"/>
              <a:t>Instructors can teach on site at Summit, and residents can also attend programs at Prama</a:t>
            </a:r>
          </a:p>
          <a:p>
            <a:endParaRPr lang="en-US" dirty="0"/>
          </a:p>
        </p:txBody>
      </p:sp>
    </p:spTree>
    <p:extLst>
      <p:ext uri="{BB962C8B-B14F-4D97-AF65-F5344CB8AC3E}">
        <p14:creationId xmlns:p14="http://schemas.microsoft.com/office/powerpoint/2010/main" val="2638755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9CF23-2273-A366-BA04-FE6AF67C0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FE23B-1254-96FA-34CA-B858AE62A3D1}"/>
              </a:ext>
            </a:extLst>
          </p:cNvPr>
          <p:cNvSpPr>
            <a:spLocks noGrp="1"/>
          </p:cNvSpPr>
          <p:nvPr>
            <p:ph type="title"/>
          </p:nvPr>
        </p:nvSpPr>
        <p:spPr>
          <a:xfrm>
            <a:off x="677334" y="478972"/>
            <a:ext cx="8596668" cy="1047136"/>
          </a:xfrm>
        </p:spPr>
        <p:txBody>
          <a:bodyPr/>
          <a:lstStyle/>
          <a:p>
            <a:r>
              <a:rPr lang="en-US" b="1" dirty="0">
                <a:solidFill>
                  <a:schemeClr val="accent1">
                    <a:lumMod val="75000"/>
                  </a:schemeClr>
                </a:solidFill>
              </a:rPr>
              <a:t>Channels: Locally Healthy</a:t>
            </a:r>
          </a:p>
        </p:txBody>
      </p:sp>
      <p:sp>
        <p:nvSpPr>
          <p:cNvPr id="3" name="Content Placeholder 2">
            <a:extLst>
              <a:ext uri="{FF2B5EF4-FFF2-40B4-BE49-F238E27FC236}">
                <a16:creationId xmlns:a16="http://schemas.microsoft.com/office/drawing/2014/main" id="{264EBE39-B3AC-F5EB-5DA4-EF7A484A6370}"/>
              </a:ext>
            </a:extLst>
          </p:cNvPr>
          <p:cNvSpPr>
            <a:spLocks noGrp="1"/>
          </p:cNvSpPr>
          <p:nvPr>
            <p:ph idx="1"/>
          </p:nvPr>
        </p:nvSpPr>
        <p:spPr>
          <a:xfrm>
            <a:off x="677334" y="1428686"/>
            <a:ext cx="9014721" cy="1754326"/>
          </a:xfrm>
        </p:spPr>
        <p:txBody>
          <a:bodyPr>
            <a:noAutofit/>
          </a:bodyPr>
          <a:lstStyle/>
          <a:p>
            <a:pPr marL="0" indent="0">
              <a:buNone/>
            </a:pPr>
            <a:r>
              <a:rPr lang="en-US" sz="1400" b="1" dirty="0">
                <a:solidFill>
                  <a:schemeClr val="tx1"/>
                </a:solidFill>
              </a:rPr>
              <a:t>Social Media</a:t>
            </a:r>
          </a:p>
          <a:p>
            <a:pPr>
              <a:buClr>
                <a:schemeClr val="accent1">
                  <a:lumMod val="75000"/>
                </a:schemeClr>
              </a:buClr>
              <a:buSzPct val="100000"/>
              <a:buFont typeface="Wingdings" pitchFamily="2" charset="2"/>
              <a:buChar char="Ø"/>
            </a:pPr>
            <a:r>
              <a:rPr lang="en-US" sz="1400" b="1" dirty="0">
                <a:solidFill>
                  <a:schemeClr val="tx1"/>
                </a:solidFill>
              </a:rPr>
              <a:t>Instagram</a:t>
            </a:r>
            <a:r>
              <a:rPr lang="en-US" sz="1400" dirty="0">
                <a:solidFill>
                  <a:schemeClr val="tx1"/>
                </a:solidFill>
              </a:rPr>
              <a:t> — highlight collaborations through cross-collab posts featuring:</a:t>
            </a:r>
          </a:p>
          <a:p>
            <a:pPr lvl="1">
              <a:buClr>
                <a:schemeClr val="accent1">
                  <a:lumMod val="75000"/>
                </a:schemeClr>
              </a:buClr>
              <a:buSzPct val="100000"/>
              <a:buFont typeface="Arial" panose="020B0604020202020204" pitchFamily="34" charset="0"/>
              <a:buChar char="•"/>
            </a:pPr>
            <a:r>
              <a:rPr lang="en-US" sz="1200" dirty="0">
                <a:solidFill>
                  <a:schemeClr val="tx1"/>
                </a:solidFill>
              </a:rPr>
              <a:t>Tabling events at farmers markets</a:t>
            </a:r>
          </a:p>
          <a:p>
            <a:pPr lvl="1">
              <a:buClr>
                <a:schemeClr val="accent1">
                  <a:lumMod val="75000"/>
                </a:schemeClr>
              </a:buClr>
              <a:buSzPct val="100000"/>
              <a:buFont typeface="Arial" panose="020B0604020202020204" pitchFamily="34" charset="0"/>
              <a:buChar char="•"/>
            </a:pPr>
            <a:r>
              <a:rPr lang="en-US" sz="1200" dirty="0">
                <a:solidFill>
                  <a:schemeClr val="tx1"/>
                </a:solidFill>
              </a:rPr>
              <a:t>Summit Spa trips to Prama</a:t>
            </a:r>
          </a:p>
          <a:p>
            <a:pPr lvl="1">
              <a:buClr>
                <a:schemeClr val="accent1">
                  <a:lumMod val="75000"/>
                </a:schemeClr>
              </a:buClr>
              <a:buSzPct val="100000"/>
              <a:buFont typeface="Arial" panose="020B0604020202020204" pitchFamily="34" charset="0"/>
              <a:buChar char="•"/>
            </a:pPr>
            <a:r>
              <a:rPr lang="en-US" sz="1200" dirty="0">
                <a:solidFill>
                  <a:schemeClr val="tx1"/>
                </a:solidFill>
              </a:rPr>
              <a:t>Photos of meals prepared with market-sourced ingredients</a:t>
            </a:r>
          </a:p>
          <a:p>
            <a:pPr>
              <a:buClr>
                <a:schemeClr val="accent1">
                  <a:lumMod val="75000"/>
                </a:schemeClr>
              </a:buClr>
              <a:buSzPct val="100000"/>
              <a:buFont typeface="Wingdings" pitchFamily="2" charset="2"/>
              <a:buChar char="Ø"/>
            </a:pPr>
            <a:r>
              <a:rPr lang="en-US" sz="1400" b="1" dirty="0">
                <a:solidFill>
                  <a:schemeClr val="tx1"/>
                </a:solidFill>
              </a:rPr>
              <a:t>Facebook</a:t>
            </a:r>
            <a:r>
              <a:rPr lang="en-US" sz="1400" dirty="0">
                <a:solidFill>
                  <a:schemeClr val="tx1"/>
                </a:solidFill>
              </a:rPr>
              <a:t> — run Facebook ads in collaboration with Prama Health to expand reach and build awareness among their audience</a:t>
            </a:r>
          </a:p>
        </p:txBody>
      </p:sp>
      <p:sp>
        <p:nvSpPr>
          <p:cNvPr id="4" name="TextBox 3">
            <a:extLst>
              <a:ext uri="{FF2B5EF4-FFF2-40B4-BE49-F238E27FC236}">
                <a16:creationId xmlns:a16="http://schemas.microsoft.com/office/drawing/2014/main" id="{A3541084-505B-A49E-1498-25C3C901D9B2}"/>
              </a:ext>
            </a:extLst>
          </p:cNvPr>
          <p:cNvSpPr txBox="1"/>
          <p:nvPr/>
        </p:nvSpPr>
        <p:spPr>
          <a:xfrm>
            <a:off x="677334" y="3674988"/>
            <a:ext cx="8351622" cy="2893100"/>
          </a:xfrm>
          <a:prstGeom prst="rect">
            <a:avLst/>
          </a:prstGeom>
          <a:noFill/>
        </p:spPr>
        <p:txBody>
          <a:bodyPr wrap="square" rtlCol="0">
            <a:spAutoFit/>
          </a:bodyPr>
          <a:lstStyle/>
          <a:p>
            <a:r>
              <a:rPr lang="en-US" sz="1400" b="1" dirty="0"/>
              <a:t>News Coverage</a:t>
            </a:r>
          </a:p>
          <a:p>
            <a:pPr>
              <a:buClr>
                <a:schemeClr val="accent1">
                  <a:lumMod val="75000"/>
                </a:schemeClr>
              </a:buClr>
            </a:pPr>
            <a:endParaRPr lang="en-US" sz="1400" b="1" dirty="0"/>
          </a:p>
          <a:p>
            <a:pPr marL="285750" indent="-285750">
              <a:buClr>
                <a:schemeClr val="accent1">
                  <a:lumMod val="75000"/>
                </a:schemeClr>
              </a:buClr>
              <a:buFont typeface="Wingdings" pitchFamily="2" charset="2"/>
              <a:buChar char="Ø"/>
            </a:pPr>
            <a:r>
              <a:rPr lang="en-US" sz="1400" dirty="0"/>
              <a:t> Leverage local news outlets to showcase Summit’s partnerships with health and wellness businesses</a:t>
            </a:r>
          </a:p>
          <a:p>
            <a:pPr>
              <a:buClr>
                <a:schemeClr val="accent1">
                  <a:lumMod val="75000"/>
                </a:schemeClr>
              </a:buClr>
            </a:pPr>
            <a:endParaRPr lang="en-US" sz="1400" dirty="0"/>
          </a:p>
          <a:p>
            <a:pPr marL="285750" indent="-285750">
              <a:buClr>
                <a:schemeClr val="accent1">
                  <a:lumMod val="75000"/>
                </a:schemeClr>
              </a:buClr>
              <a:buFont typeface="Wingdings" pitchFamily="2" charset="2"/>
              <a:buChar char="Ø"/>
            </a:pPr>
            <a:r>
              <a:rPr lang="en-US" sz="1400" dirty="0"/>
              <a:t>Raises community awareness of Summit’s wellness-focused events and collaborations</a:t>
            </a:r>
          </a:p>
          <a:p>
            <a:endParaRPr lang="en-US" sz="1400" dirty="0"/>
          </a:p>
          <a:p>
            <a:r>
              <a:rPr lang="en-US" sz="1400" b="1" dirty="0"/>
              <a:t>Blogs</a:t>
            </a:r>
          </a:p>
          <a:p>
            <a:pPr>
              <a:buClr>
                <a:schemeClr val="accent1">
                  <a:lumMod val="75000"/>
                </a:schemeClr>
              </a:buClr>
            </a:pPr>
            <a:endParaRPr lang="en-US" sz="1400" b="1" dirty="0"/>
          </a:p>
          <a:p>
            <a:pPr marL="285750" indent="-285750">
              <a:buClr>
                <a:schemeClr val="accent1">
                  <a:lumMod val="75000"/>
                </a:schemeClr>
              </a:buClr>
              <a:buFont typeface="Wingdings" pitchFamily="2" charset="2"/>
              <a:buChar char="Ø"/>
            </a:pPr>
            <a:r>
              <a:rPr lang="en-US" sz="1400" dirty="0"/>
              <a:t>Summit Living blog and Prama’s blog will feature resident experiences from spa treatments, meditation classes, and other wellness activities</a:t>
            </a:r>
          </a:p>
          <a:p>
            <a:pPr>
              <a:buClr>
                <a:schemeClr val="accent1">
                  <a:lumMod val="75000"/>
                </a:schemeClr>
              </a:buClr>
            </a:pPr>
            <a:endParaRPr lang="en-US" sz="1400" dirty="0"/>
          </a:p>
          <a:p>
            <a:pPr marL="285750" indent="-285750">
              <a:buClr>
                <a:schemeClr val="accent1">
                  <a:lumMod val="75000"/>
                </a:schemeClr>
              </a:buClr>
              <a:buFont typeface="Wingdings" pitchFamily="2" charset="2"/>
              <a:buChar char="Ø"/>
            </a:pPr>
            <a:r>
              <a:rPr lang="en-US" sz="1400" dirty="0"/>
              <a:t>Blogs can highlight success stories that demonstrate the therapeutic impact of these partnerships</a:t>
            </a:r>
          </a:p>
        </p:txBody>
      </p:sp>
    </p:spTree>
    <p:extLst>
      <p:ext uri="{BB962C8B-B14F-4D97-AF65-F5344CB8AC3E}">
        <p14:creationId xmlns:p14="http://schemas.microsoft.com/office/powerpoint/2010/main" val="2085635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63914-EC33-078E-9FEA-BCBCBDC03F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3C4C9-87A2-8A4C-4329-1FE5BD0149E1}"/>
              </a:ext>
            </a:extLst>
          </p:cNvPr>
          <p:cNvSpPr>
            <a:spLocks noGrp="1"/>
          </p:cNvSpPr>
          <p:nvPr>
            <p:ph type="title"/>
          </p:nvPr>
        </p:nvSpPr>
        <p:spPr/>
        <p:txBody>
          <a:bodyPr/>
          <a:lstStyle/>
          <a:p>
            <a:r>
              <a:rPr lang="en-US" b="1" dirty="0">
                <a:solidFill>
                  <a:schemeClr val="accent1">
                    <a:lumMod val="75000"/>
                  </a:schemeClr>
                </a:solidFill>
              </a:rPr>
              <a:t>Content Topic 2: Social Proof</a:t>
            </a:r>
          </a:p>
        </p:txBody>
      </p:sp>
      <p:sp>
        <p:nvSpPr>
          <p:cNvPr id="6" name="Content Placeholder 5">
            <a:extLst>
              <a:ext uri="{FF2B5EF4-FFF2-40B4-BE49-F238E27FC236}">
                <a16:creationId xmlns:a16="http://schemas.microsoft.com/office/drawing/2014/main" id="{CEF24F85-3D93-44F6-0962-E84BC3536F10}"/>
              </a:ext>
            </a:extLst>
          </p:cNvPr>
          <p:cNvSpPr>
            <a:spLocks noGrp="1"/>
          </p:cNvSpPr>
          <p:nvPr>
            <p:ph idx="1"/>
          </p:nvPr>
        </p:nvSpPr>
        <p:spPr>
          <a:xfrm>
            <a:off x="677334" y="1873380"/>
            <a:ext cx="8596668" cy="3880773"/>
          </a:xfrm>
        </p:spPr>
        <p:txBody>
          <a:bodyPr>
            <a:normAutofit/>
          </a:bodyPr>
          <a:lstStyle/>
          <a:p>
            <a:pPr>
              <a:buClr>
                <a:schemeClr val="accent1">
                  <a:lumMod val="75000"/>
                </a:schemeClr>
              </a:buClr>
              <a:buSzPct val="100000"/>
              <a:buFont typeface="Wingdings" pitchFamily="2" charset="2"/>
              <a:buChar char="Ø"/>
            </a:pPr>
            <a:r>
              <a:rPr lang="en-US" sz="1600" dirty="0">
                <a:solidFill>
                  <a:schemeClr val="tx1"/>
                </a:solidFill>
              </a:rPr>
              <a:t>According to the Reuters Institute, </a:t>
            </a:r>
            <a:r>
              <a:rPr lang="en-US" sz="1600" b="1" dirty="0">
                <a:solidFill>
                  <a:schemeClr val="tx1"/>
                </a:solidFill>
              </a:rPr>
              <a:t>54% of Americans get their news from social media</a:t>
            </a:r>
            <a:r>
              <a:rPr lang="en-US" sz="1600" dirty="0">
                <a:solidFill>
                  <a:schemeClr val="tx1"/>
                </a:solidFill>
              </a:rPr>
              <a:t>, including Facebook, X, and YouTube.</a:t>
            </a:r>
          </a:p>
          <a:p>
            <a:pPr>
              <a:buClr>
                <a:schemeClr val="accent1">
                  <a:lumMod val="75000"/>
                </a:schemeClr>
              </a:buClr>
              <a:buSzPct val="100000"/>
              <a:buFont typeface="Wingdings" pitchFamily="2" charset="2"/>
              <a:buChar char="Ø"/>
            </a:pPr>
            <a:r>
              <a:rPr lang="en-US" sz="1600" dirty="0">
                <a:solidFill>
                  <a:schemeClr val="tx1"/>
                </a:solidFill>
              </a:rPr>
              <a:t>Because of this, social proof is essential for building trust and visibility for Summit Living.</a:t>
            </a:r>
          </a:p>
          <a:p>
            <a:pPr>
              <a:buClr>
                <a:schemeClr val="accent1">
                  <a:lumMod val="75000"/>
                </a:schemeClr>
              </a:buClr>
              <a:buSzPct val="100000"/>
              <a:buFont typeface="Wingdings" pitchFamily="2" charset="2"/>
              <a:buChar char="Ø"/>
            </a:pPr>
            <a:r>
              <a:rPr lang="en-US" sz="1600" dirty="0">
                <a:solidFill>
                  <a:schemeClr val="tx1"/>
                </a:solidFill>
              </a:rPr>
              <a:t>To showcase how people can “Conquer their Summit,” Summit will launch two UGC-driven social media initiatives under the theme </a:t>
            </a:r>
            <a:r>
              <a:rPr lang="en-US" sz="1600" b="1" dirty="0">
                <a:solidFill>
                  <a:schemeClr val="tx1"/>
                </a:solidFill>
              </a:rPr>
              <a:t>#</a:t>
            </a:r>
            <a:r>
              <a:rPr lang="en-US" sz="1600" b="1" dirty="0" err="1">
                <a:solidFill>
                  <a:schemeClr val="tx1"/>
                </a:solidFill>
              </a:rPr>
              <a:t>LiveYourSummitLife</a:t>
            </a:r>
            <a:r>
              <a:rPr lang="en-US" sz="1600" b="1" dirty="0">
                <a:solidFill>
                  <a:schemeClr val="tx1"/>
                </a:solidFill>
              </a:rPr>
              <a:t>.</a:t>
            </a:r>
            <a:endParaRPr lang="en-US" sz="1600" dirty="0">
              <a:solidFill>
                <a:schemeClr val="tx1"/>
              </a:solidFill>
            </a:endParaRPr>
          </a:p>
          <a:p>
            <a:pPr>
              <a:buClr>
                <a:schemeClr val="accent1">
                  <a:lumMod val="75000"/>
                </a:schemeClr>
              </a:buClr>
              <a:buSzPct val="100000"/>
              <a:buFont typeface="Wingdings" pitchFamily="2" charset="2"/>
              <a:buChar char="Ø"/>
            </a:pPr>
            <a:r>
              <a:rPr lang="en-US" sz="1600" dirty="0">
                <a:solidFill>
                  <a:schemeClr val="tx1"/>
                </a:solidFill>
              </a:rPr>
              <a:t>This content will be created from two perspectives:</a:t>
            </a:r>
            <a:br>
              <a:rPr lang="en-US" sz="1600" dirty="0">
                <a:solidFill>
                  <a:schemeClr val="tx1"/>
                </a:solidFill>
              </a:rPr>
            </a:br>
            <a:r>
              <a:rPr lang="en-US" sz="1600" dirty="0">
                <a:solidFill>
                  <a:schemeClr val="tx1"/>
                </a:solidFill>
              </a:rPr>
              <a:t> – </a:t>
            </a:r>
            <a:r>
              <a:rPr lang="en-US" sz="1600" b="1" dirty="0">
                <a:solidFill>
                  <a:schemeClr val="tx1"/>
                </a:solidFill>
              </a:rPr>
              <a:t>Resident POV</a:t>
            </a:r>
            <a:br>
              <a:rPr lang="en-US" sz="1600" dirty="0">
                <a:solidFill>
                  <a:schemeClr val="tx1"/>
                </a:solidFill>
              </a:rPr>
            </a:br>
            <a:r>
              <a:rPr lang="en-US" sz="1600" dirty="0">
                <a:solidFill>
                  <a:schemeClr val="tx1"/>
                </a:solidFill>
              </a:rPr>
              <a:t> – </a:t>
            </a:r>
            <a:r>
              <a:rPr lang="en-US" sz="1600" b="1" dirty="0">
                <a:solidFill>
                  <a:schemeClr val="tx1"/>
                </a:solidFill>
              </a:rPr>
              <a:t>Employee POV</a:t>
            </a:r>
            <a:endParaRPr lang="en-US" sz="1600" dirty="0">
              <a:solidFill>
                <a:schemeClr val="tx1"/>
              </a:solidFill>
            </a:endParaRPr>
          </a:p>
          <a:p>
            <a:pPr>
              <a:buClr>
                <a:schemeClr val="accent1">
                  <a:lumMod val="75000"/>
                </a:schemeClr>
              </a:buClr>
              <a:buSzPct val="100000"/>
              <a:buFont typeface="Wingdings" pitchFamily="2" charset="2"/>
              <a:buChar char="Ø"/>
            </a:pPr>
            <a:r>
              <a:rPr lang="en-US" sz="1600" dirty="0">
                <a:solidFill>
                  <a:schemeClr val="tx1"/>
                </a:solidFill>
              </a:rPr>
              <a:t>The Summit Living communications team will partner with residents and employees to develop a content style guide and create themes that feel natural, authentic, and empowering for them.</a:t>
            </a:r>
          </a:p>
          <a:p>
            <a:endParaRPr lang="en-US" dirty="0"/>
          </a:p>
        </p:txBody>
      </p:sp>
    </p:spTree>
    <p:extLst>
      <p:ext uri="{BB962C8B-B14F-4D97-AF65-F5344CB8AC3E}">
        <p14:creationId xmlns:p14="http://schemas.microsoft.com/office/powerpoint/2010/main" val="1246092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B1269-B4BA-A41C-F00E-41C90A1EA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6F92E-5FAD-B818-C677-7F31596E3815}"/>
              </a:ext>
            </a:extLst>
          </p:cNvPr>
          <p:cNvSpPr>
            <a:spLocks noGrp="1"/>
          </p:cNvSpPr>
          <p:nvPr>
            <p:ph type="title"/>
          </p:nvPr>
        </p:nvSpPr>
        <p:spPr/>
        <p:txBody>
          <a:bodyPr>
            <a:normAutofit/>
          </a:bodyPr>
          <a:lstStyle/>
          <a:p>
            <a:r>
              <a:rPr lang="en-US" sz="2400" b="1" dirty="0">
                <a:solidFill>
                  <a:schemeClr val="accent1">
                    <a:lumMod val="75000"/>
                  </a:schemeClr>
                </a:solidFill>
              </a:rPr>
              <a:t>Story Idea 1: Life at Summit as a Resident (Social Proof)</a:t>
            </a:r>
          </a:p>
        </p:txBody>
      </p:sp>
      <p:sp>
        <p:nvSpPr>
          <p:cNvPr id="6" name="Content Placeholder 5">
            <a:extLst>
              <a:ext uri="{FF2B5EF4-FFF2-40B4-BE49-F238E27FC236}">
                <a16:creationId xmlns:a16="http://schemas.microsoft.com/office/drawing/2014/main" id="{065701D6-3F23-05A4-FC05-82825700F075}"/>
              </a:ext>
            </a:extLst>
          </p:cNvPr>
          <p:cNvSpPr>
            <a:spLocks noGrp="1"/>
          </p:cNvSpPr>
          <p:nvPr>
            <p:ph idx="1"/>
          </p:nvPr>
        </p:nvSpPr>
        <p:spPr>
          <a:xfrm>
            <a:off x="677334" y="1556139"/>
            <a:ext cx="8779182" cy="4692261"/>
          </a:xfrm>
        </p:spPr>
        <p:txBody>
          <a:bodyPr>
            <a:normAutofit fontScale="92500" lnSpcReduction="20000"/>
          </a:bodyPr>
          <a:lstStyle/>
          <a:p>
            <a:pPr>
              <a:buClr>
                <a:schemeClr val="accent1">
                  <a:lumMod val="75000"/>
                </a:schemeClr>
              </a:buClr>
              <a:buSzPct val="100000"/>
              <a:buFont typeface="Wingdings" pitchFamily="2" charset="2"/>
              <a:buChar char="Ø"/>
            </a:pPr>
            <a:r>
              <a:rPr lang="en-US" dirty="0">
                <a:solidFill>
                  <a:schemeClr val="tx1"/>
                </a:solidFill>
              </a:rPr>
              <a:t>Summit’s communications team will work with residents to identify and recruit volunteers who want to serve as </a:t>
            </a:r>
            <a:r>
              <a:rPr lang="en-US" b="1" dirty="0">
                <a:solidFill>
                  <a:schemeClr val="tx1"/>
                </a:solidFill>
              </a:rPr>
              <a:t>Summit Ambassadors</a:t>
            </a:r>
            <a:r>
              <a:rPr lang="en-US" dirty="0">
                <a:solidFill>
                  <a:schemeClr val="tx1"/>
                </a:solidFill>
              </a:rPr>
              <a:t>.</a:t>
            </a:r>
          </a:p>
          <a:p>
            <a:pPr>
              <a:buClr>
                <a:schemeClr val="accent1">
                  <a:lumMod val="75000"/>
                </a:schemeClr>
              </a:buClr>
              <a:buSzPct val="100000"/>
              <a:buFont typeface="Wingdings" pitchFamily="2" charset="2"/>
              <a:buChar char="Ø"/>
            </a:pPr>
            <a:r>
              <a:rPr lang="en-US" b="1" dirty="0">
                <a:solidFill>
                  <a:schemeClr val="tx1"/>
                </a:solidFill>
              </a:rPr>
              <a:t>Ambassadors will help create UGC content:</a:t>
            </a:r>
          </a:p>
          <a:p>
            <a:pPr lvl="1">
              <a:buClr>
                <a:schemeClr val="accent1">
                  <a:lumMod val="75000"/>
                </a:schemeClr>
              </a:buClr>
              <a:buSzPct val="100000"/>
              <a:buFont typeface="Arial" panose="020B0604020202020204" pitchFamily="34" charset="0"/>
              <a:buChar char="•"/>
            </a:pPr>
            <a:r>
              <a:rPr lang="en-US" dirty="0">
                <a:solidFill>
                  <a:schemeClr val="tx1"/>
                </a:solidFill>
              </a:rPr>
              <a:t>“Day in the life” (resident POV) videos</a:t>
            </a:r>
          </a:p>
          <a:p>
            <a:pPr lvl="1">
              <a:buClr>
                <a:schemeClr val="accent1">
                  <a:lumMod val="75000"/>
                </a:schemeClr>
              </a:buClr>
              <a:buSzPct val="100000"/>
              <a:buFont typeface="Arial" panose="020B0604020202020204" pitchFamily="34" charset="0"/>
              <a:buChar char="•"/>
            </a:pPr>
            <a:r>
              <a:rPr lang="en-US" dirty="0">
                <a:solidFill>
                  <a:schemeClr val="tx1"/>
                </a:solidFill>
              </a:rPr>
              <a:t>Food vlogs</a:t>
            </a:r>
          </a:p>
          <a:p>
            <a:pPr lvl="1">
              <a:buClr>
                <a:schemeClr val="accent1">
                  <a:lumMod val="75000"/>
                </a:schemeClr>
              </a:buClr>
              <a:buSzPct val="100000"/>
              <a:buFont typeface="Arial" panose="020B0604020202020204" pitchFamily="34" charset="0"/>
              <a:buChar char="•"/>
            </a:pPr>
            <a:r>
              <a:rPr lang="en-US" dirty="0">
                <a:solidFill>
                  <a:schemeClr val="tx1"/>
                </a:solidFill>
              </a:rPr>
              <a:t>Light activity vlogs</a:t>
            </a:r>
          </a:p>
          <a:p>
            <a:pPr lvl="1">
              <a:buClr>
                <a:schemeClr val="accent1">
                  <a:lumMod val="75000"/>
                </a:schemeClr>
              </a:buClr>
              <a:buSzPct val="100000"/>
              <a:buFont typeface="Arial" panose="020B0604020202020204" pitchFamily="34" charset="0"/>
              <a:buChar char="•"/>
            </a:pPr>
            <a:r>
              <a:rPr lang="en-US" dirty="0">
                <a:solidFill>
                  <a:schemeClr val="tx1"/>
                </a:solidFill>
              </a:rPr>
              <a:t>Group-based interactive videos</a:t>
            </a:r>
          </a:p>
          <a:p>
            <a:pPr lvl="1">
              <a:buClr>
                <a:schemeClr val="accent1">
                  <a:lumMod val="75000"/>
                </a:schemeClr>
              </a:buClr>
              <a:buSzPct val="100000"/>
              <a:buFont typeface="Arial" panose="020B0604020202020204" pitchFamily="34" charset="0"/>
              <a:buChar char="•"/>
            </a:pPr>
            <a:r>
              <a:rPr lang="en-US" dirty="0">
                <a:solidFill>
                  <a:schemeClr val="tx1"/>
                </a:solidFill>
              </a:rPr>
              <a:t>Resident interviews and testimonials</a:t>
            </a:r>
          </a:p>
          <a:p>
            <a:pPr>
              <a:buClr>
                <a:schemeClr val="accent1">
                  <a:lumMod val="75000"/>
                </a:schemeClr>
              </a:buClr>
              <a:buSzPct val="100000"/>
              <a:buFont typeface="Wingdings" pitchFamily="2" charset="2"/>
              <a:buChar char="Ø"/>
            </a:pPr>
            <a:r>
              <a:rPr lang="en-US" b="1" dirty="0">
                <a:solidFill>
                  <a:schemeClr val="tx1"/>
                </a:solidFill>
              </a:rPr>
              <a:t>Ambassadors may also create videos with their families discussing:</a:t>
            </a:r>
          </a:p>
          <a:p>
            <a:pPr lvl="1">
              <a:buClr>
                <a:schemeClr val="accent1">
                  <a:lumMod val="75000"/>
                </a:schemeClr>
              </a:buClr>
              <a:buSzPct val="100000"/>
              <a:buFont typeface="Arial" panose="020B0604020202020204" pitchFamily="34" charset="0"/>
              <a:buChar char="•"/>
            </a:pPr>
            <a:r>
              <a:rPr lang="en-US" dirty="0">
                <a:solidFill>
                  <a:schemeClr val="tx1"/>
                </a:solidFill>
              </a:rPr>
              <a:t>Why they chose Summit Living</a:t>
            </a:r>
          </a:p>
          <a:p>
            <a:pPr lvl="1">
              <a:buClr>
                <a:schemeClr val="accent1">
                  <a:lumMod val="75000"/>
                </a:schemeClr>
              </a:buClr>
              <a:buSzPct val="100000"/>
              <a:buFont typeface="Arial" panose="020B0604020202020204" pitchFamily="34" charset="0"/>
              <a:buChar char="•"/>
            </a:pPr>
            <a:r>
              <a:rPr lang="en-US" dirty="0">
                <a:solidFill>
                  <a:schemeClr val="tx1"/>
                </a:solidFill>
              </a:rPr>
              <a:t>How Summit has been a form of therapy for them</a:t>
            </a:r>
          </a:p>
          <a:p>
            <a:pPr>
              <a:buClr>
                <a:schemeClr val="accent1">
                  <a:lumMod val="75000"/>
                </a:schemeClr>
              </a:buClr>
              <a:buSzPct val="100000"/>
              <a:buFont typeface="Wingdings" pitchFamily="2" charset="2"/>
              <a:buChar char="Ø"/>
            </a:pPr>
            <a:r>
              <a:rPr lang="en-US" b="1" dirty="0">
                <a:solidFill>
                  <a:schemeClr val="tx1"/>
                </a:solidFill>
              </a:rPr>
              <a:t>Photo content will include:</a:t>
            </a:r>
          </a:p>
          <a:p>
            <a:pPr lvl="1">
              <a:buClr>
                <a:schemeClr val="accent1">
                  <a:lumMod val="75000"/>
                </a:schemeClr>
              </a:buClr>
              <a:buSzPct val="100000"/>
              <a:buFont typeface="Arial" panose="020B0604020202020204" pitchFamily="34" charset="0"/>
              <a:buChar char="•"/>
            </a:pPr>
            <a:r>
              <a:rPr lang="en-US" dirty="0">
                <a:solidFill>
                  <a:schemeClr val="tx1"/>
                </a:solidFill>
              </a:rPr>
              <a:t>Family moments</a:t>
            </a:r>
          </a:p>
          <a:p>
            <a:pPr lvl="1">
              <a:buClr>
                <a:schemeClr val="accent1">
                  <a:lumMod val="75000"/>
                </a:schemeClr>
              </a:buClr>
              <a:buSzPct val="100000"/>
              <a:buFont typeface="Arial" panose="020B0604020202020204" pitchFamily="34" charset="0"/>
              <a:buChar char="•"/>
            </a:pPr>
            <a:r>
              <a:rPr lang="en-US" dirty="0">
                <a:solidFill>
                  <a:schemeClr val="tx1"/>
                </a:solidFill>
              </a:rPr>
              <a:t>Photos with other residents</a:t>
            </a:r>
          </a:p>
          <a:p>
            <a:pPr lvl="1">
              <a:buClr>
                <a:schemeClr val="accent1">
                  <a:lumMod val="75000"/>
                </a:schemeClr>
              </a:buClr>
              <a:buSzPct val="100000"/>
              <a:buFont typeface="Arial" panose="020B0604020202020204" pitchFamily="34" charset="0"/>
              <a:buChar char="•"/>
            </a:pPr>
            <a:r>
              <a:rPr lang="en-US" dirty="0">
                <a:solidFill>
                  <a:schemeClr val="tx1"/>
                </a:solidFill>
              </a:rPr>
              <a:t>Action and activity photos</a:t>
            </a:r>
          </a:p>
          <a:p>
            <a:endParaRPr lang="en-US" dirty="0"/>
          </a:p>
        </p:txBody>
      </p:sp>
    </p:spTree>
    <p:extLst>
      <p:ext uri="{BB962C8B-B14F-4D97-AF65-F5344CB8AC3E}">
        <p14:creationId xmlns:p14="http://schemas.microsoft.com/office/powerpoint/2010/main" val="2034301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33D563-491F-C3FD-7472-AD3829AC8BE7}"/>
              </a:ext>
            </a:extLst>
          </p:cNvPr>
          <p:cNvSpPr>
            <a:spLocks noGrp="1"/>
          </p:cNvSpPr>
          <p:nvPr>
            <p:ph type="title"/>
          </p:nvPr>
        </p:nvSpPr>
        <p:spPr>
          <a:xfrm>
            <a:off x="652481" y="1382486"/>
            <a:ext cx="3547581" cy="4093028"/>
          </a:xfrm>
        </p:spPr>
        <p:txBody>
          <a:bodyPr vert="horz" lIns="91440" tIns="45720" rIns="91440" bIns="45720" rtlCol="0" anchor="ctr">
            <a:normAutofit/>
          </a:bodyPr>
          <a:lstStyle/>
          <a:p>
            <a:r>
              <a:rPr lang="en-US" sz="3700" b="1" dirty="0">
                <a:solidFill>
                  <a:schemeClr val="accent1">
                    <a:lumMod val="75000"/>
                  </a:schemeClr>
                </a:solidFill>
              </a:rPr>
              <a:t>Purpose</a:t>
            </a:r>
          </a:p>
        </p:txBody>
      </p:sp>
      <p:grpSp>
        <p:nvGrpSpPr>
          <p:cNvPr id="41" name="Group 4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42" name="Straight Connector 41">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Isosceles Triangle 45">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2" name="Rectangle 51">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6" name="TextBox 3">
            <a:extLst>
              <a:ext uri="{FF2B5EF4-FFF2-40B4-BE49-F238E27FC236}">
                <a16:creationId xmlns:a16="http://schemas.microsoft.com/office/drawing/2014/main" id="{86448ED3-C4CA-6EB3-46B1-CB497BEDBB2C}"/>
              </a:ext>
            </a:extLst>
          </p:cNvPr>
          <p:cNvGraphicFramePr/>
          <p:nvPr>
            <p:extLst>
              <p:ext uri="{D42A27DB-BD31-4B8C-83A1-F6EECF244321}">
                <p14:modId xmlns:p14="http://schemas.microsoft.com/office/powerpoint/2010/main" val="1861782913"/>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3B201D12-F30A-CBC3-B733-DDF17AABD952}"/>
              </a:ext>
            </a:extLst>
          </p:cNvPr>
          <p:cNvGraphicFramePr/>
          <p:nvPr>
            <p:extLst>
              <p:ext uri="{D42A27DB-BD31-4B8C-83A1-F6EECF244321}">
                <p14:modId xmlns:p14="http://schemas.microsoft.com/office/powerpoint/2010/main" val="3645017618"/>
              </p:ext>
            </p:extLst>
          </p:nvPr>
        </p:nvGraphicFramePr>
        <p:xfrm>
          <a:off x="4353086" y="725019"/>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88767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B5192-AAE7-EBA7-7BF2-8E4DA8349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5149F2-E6DB-BA4D-2600-09927BE94C90}"/>
              </a:ext>
            </a:extLst>
          </p:cNvPr>
          <p:cNvSpPr>
            <a:spLocks noGrp="1"/>
          </p:cNvSpPr>
          <p:nvPr>
            <p:ph type="title"/>
          </p:nvPr>
        </p:nvSpPr>
        <p:spPr/>
        <p:txBody>
          <a:bodyPr>
            <a:normAutofit/>
          </a:bodyPr>
          <a:lstStyle/>
          <a:p>
            <a:r>
              <a:rPr lang="en-US" sz="2400" b="1" dirty="0">
                <a:solidFill>
                  <a:schemeClr val="accent1">
                    <a:lumMod val="75000"/>
                  </a:schemeClr>
                </a:solidFill>
              </a:rPr>
              <a:t>Story Idea 2: Life at Summit as an Employee (Social Proof)</a:t>
            </a:r>
          </a:p>
        </p:txBody>
      </p:sp>
      <p:sp>
        <p:nvSpPr>
          <p:cNvPr id="4" name="Rectangle 2">
            <a:extLst>
              <a:ext uri="{FF2B5EF4-FFF2-40B4-BE49-F238E27FC236}">
                <a16:creationId xmlns:a16="http://schemas.microsoft.com/office/drawing/2014/main" id="{4F3336E0-C580-96BE-4AEB-9E146BCF0CBB}"/>
              </a:ext>
            </a:extLst>
          </p:cNvPr>
          <p:cNvSpPr>
            <a:spLocks noGrp="1" noChangeArrowheads="1"/>
          </p:cNvSpPr>
          <p:nvPr>
            <p:ph idx="1"/>
          </p:nvPr>
        </p:nvSpPr>
        <p:spPr bwMode="auto">
          <a:xfrm>
            <a:off x="1131947" y="1699418"/>
            <a:ext cx="7884731"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b="0" i="0" u="none" strike="noStrike" cap="none" normalizeH="0" baseline="0" dirty="0">
                <a:ln>
                  <a:noFill/>
                </a:ln>
                <a:solidFill>
                  <a:schemeClr val="tx1"/>
                </a:solidFill>
                <a:effectLst/>
                <a:latin typeface="+mj-lt"/>
              </a:rPr>
              <a:t>Summit will identify employees who want to serve as </a:t>
            </a:r>
            <a:r>
              <a:rPr kumimoji="0" lang="en-US" altLang="en-US" b="1" i="0" u="none" strike="noStrike" cap="none" normalizeH="0" baseline="0" dirty="0">
                <a:ln>
                  <a:noFill/>
                </a:ln>
                <a:solidFill>
                  <a:schemeClr val="tx1"/>
                </a:solidFill>
                <a:effectLst/>
                <a:latin typeface="+mj-lt"/>
              </a:rPr>
              <a:t>Employee Ambassadors</a:t>
            </a:r>
            <a:r>
              <a:rPr kumimoji="0" lang="en-US" altLang="en-US" b="0" i="0" u="none" strike="noStrike" cap="none" normalizeH="0" baseline="0" dirty="0">
                <a:ln>
                  <a:noFill/>
                </a:ln>
                <a:solidFill>
                  <a:schemeClr val="tx1"/>
                </a:solidFill>
                <a:effectLst/>
                <a:latin typeface="+mj-lt"/>
              </a:rPr>
              <a:t> and create UGC content of their own.</a:t>
            </a:r>
          </a:p>
          <a:p>
            <a:pPr defTabSz="914400" eaLnBrk="0" fontAlgn="base" hangingPunct="0">
              <a:spcBef>
                <a:spcPct val="0"/>
              </a:spcBef>
              <a:spcAft>
                <a:spcPct val="0"/>
              </a:spcAft>
              <a:buClr>
                <a:schemeClr val="accent1">
                  <a:lumMod val="75000"/>
                </a:schemeClr>
              </a:buClr>
              <a:buSzTx/>
              <a:buFont typeface="Wingdings" pitchFamily="2" charset="2"/>
              <a:buChar char="Ø"/>
            </a:pPr>
            <a:endParaRPr kumimoji="0" lang="en-US" altLang="en-US" b="0" i="0" u="none" strike="noStrike" cap="none" normalizeH="0" baseline="0" dirty="0">
              <a:ln>
                <a:noFill/>
              </a:ln>
              <a:solidFill>
                <a:schemeClr val="tx1"/>
              </a:solidFill>
              <a:effectLst/>
              <a:latin typeface="+mj-l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b="0" i="0" u="none" strike="noStrike" cap="none" normalizeH="0" baseline="0" dirty="0">
                <a:ln>
                  <a:noFill/>
                </a:ln>
                <a:solidFill>
                  <a:schemeClr val="tx1"/>
                </a:solidFill>
                <a:effectLst/>
                <a:latin typeface="+mj-lt"/>
              </a:rPr>
              <a:t>Employees will follow the style guide developed by the Summit Communications team.</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b="0" i="0" u="none" strike="noStrike" cap="none" normalizeH="0" baseline="0" dirty="0">
              <a:ln>
                <a:noFill/>
              </a:ln>
              <a:solidFill>
                <a:schemeClr val="tx1"/>
              </a:solidFill>
              <a:effectLst/>
              <a:latin typeface="+mj-l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b="0" i="0" u="none" strike="noStrike" cap="none" normalizeH="0" baseline="0" dirty="0">
                <a:ln>
                  <a:noFill/>
                </a:ln>
                <a:solidFill>
                  <a:schemeClr val="tx1"/>
                </a:solidFill>
                <a:effectLst/>
                <a:latin typeface="+mj-lt"/>
              </a:rPr>
              <a:t>Content will include:</a:t>
            </a:r>
          </a:p>
          <a:p>
            <a:pPr marL="571500" lvl="1" indent="-171450" defTabSz="914400" eaLnBrk="0" fontAlgn="base" hangingPunct="0">
              <a:spcBef>
                <a:spcPct val="0"/>
              </a:spcBef>
              <a:spcAft>
                <a:spcPct val="0"/>
              </a:spcAft>
              <a:buClr>
                <a:schemeClr val="accent1">
                  <a:lumMod val="75000"/>
                </a:schemeClr>
              </a:buClr>
              <a:buSzTx/>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j-lt"/>
              </a:rPr>
              <a:t>Daily interactions with residents</a:t>
            </a:r>
          </a:p>
          <a:p>
            <a:pPr marL="571500" lvl="1" indent="-171450" defTabSz="914400" eaLnBrk="0" fontAlgn="base" hangingPunct="0">
              <a:spcBef>
                <a:spcPct val="0"/>
              </a:spcBef>
              <a:spcAft>
                <a:spcPct val="0"/>
              </a:spcAft>
              <a:buClr>
                <a:schemeClr val="accent1">
                  <a:lumMod val="75000"/>
                </a:schemeClr>
              </a:buClr>
              <a:buSzTx/>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j-lt"/>
              </a:rPr>
              <a:t>BTS (behind-the-scenes) footage of setting up for an adventure or class</a:t>
            </a:r>
          </a:p>
          <a:p>
            <a:pPr marL="571500" lvl="1" indent="-171450" defTabSz="914400" eaLnBrk="0" fontAlgn="base" hangingPunct="0">
              <a:spcBef>
                <a:spcPct val="0"/>
              </a:spcBef>
              <a:spcAft>
                <a:spcPct val="0"/>
              </a:spcAft>
              <a:buClr>
                <a:schemeClr val="accent1">
                  <a:lumMod val="75000"/>
                </a:schemeClr>
              </a:buClr>
              <a:buSzTx/>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j-lt"/>
              </a:rPr>
              <a:t>BTS videos of chefs preparing meals</a:t>
            </a:r>
          </a:p>
          <a:p>
            <a:pPr marL="571500" lvl="1" indent="-171450" defTabSz="914400" eaLnBrk="0" fontAlgn="base" hangingPunct="0">
              <a:spcBef>
                <a:spcPct val="0"/>
              </a:spcBef>
              <a:spcAft>
                <a:spcPct val="0"/>
              </a:spcAft>
              <a:buClr>
                <a:schemeClr val="accent1">
                  <a:lumMod val="75000"/>
                </a:schemeClr>
              </a:buClr>
              <a:buSzTx/>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j-lt"/>
              </a:rPr>
              <a:t>Daily fun staff interactions</a:t>
            </a:r>
          </a:p>
          <a:p>
            <a:pPr marL="571500" lvl="1" indent="-171450" defTabSz="914400" eaLnBrk="0" fontAlgn="base" hangingPunct="0">
              <a:spcBef>
                <a:spcPct val="0"/>
              </a:spcBef>
              <a:spcAft>
                <a:spcPct val="0"/>
              </a:spcAft>
              <a:buClr>
                <a:schemeClr val="accent1">
                  <a:lumMod val="75000"/>
                </a:schemeClr>
              </a:buClr>
              <a:buSzTx/>
              <a:buFont typeface="Arial" panose="020B0604020202020204" pitchFamily="34" charset="0"/>
              <a:buChar char="•"/>
            </a:pPr>
            <a:r>
              <a:rPr kumimoji="0" lang="en-US" altLang="en-US" sz="1800" b="0" i="0" u="none" strike="noStrike" cap="none" normalizeH="0" baseline="0" dirty="0">
                <a:ln>
                  <a:noFill/>
                </a:ln>
                <a:solidFill>
                  <a:schemeClr val="tx1"/>
                </a:solidFill>
                <a:effectLst/>
                <a:latin typeface="+mj-lt"/>
              </a:rPr>
              <a:t>Employee testimonials on why they chose to work at Summit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83940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62BDE-0B2D-88F2-C7D9-066BEC624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0142F-B54B-9958-6216-78F89EB42453}"/>
              </a:ext>
            </a:extLst>
          </p:cNvPr>
          <p:cNvSpPr>
            <a:spLocks noGrp="1"/>
          </p:cNvSpPr>
          <p:nvPr>
            <p:ph type="title"/>
          </p:nvPr>
        </p:nvSpPr>
        <p:spPr/>
        <p:txBody>
          <a:bodyPr>
            <a:normAutofit/>
          </a:bodyPr>
          <a:lstStyle/>
          <a:p>
            <a:r>
              <a:rPr lang="en-US" sz="2800" b="1" dirty="0">
                <a:solidFill>
                  <a:schemeClr val="accent1">
                    <a:lumMod val="75000"/>
                  </a:schemeClr>
                </a:solidFill>
              </a:rPr>
              <a:t>Story Idea 2: Channels</a:t>
            </a:r>
          </a:p>
        </p:txBody>
      </p:sp>
      <p:sp>
        <p:nvSpPr>
          <p:cNvPr id="4" name="Rectangle 2">
            <a:extLst>
              <a:ext uri="{FF2B5EF4-FFF2-40B4-BE49-F238E27FC236}">
                <a16:creationId xmlns:a16="http://schemas.microsoft.com/office/drawing/2014/main" id="{4E21B260-3DF4-72D6-0220-E0B3216EE01B}"/>
              </a:ext>
            </a:extLst>
          </p:cNvPr>
          <p:cNvSpPr>
            <a:spLocks noGrp="1" noChangeArrowheads="1"/>
          </p:cNvSpPr>
          <p:nvPr>
            <p:ph idx="1"/>
          </p:nvPr>
        </p:nvSpPr>
        <p:spPr bwMode="auto">
          <a:xfrm>
            <a:off x="1131947" y="1879858"/>
            <a:ext cx="7687441" cy="3098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buClr>
                <a:schemeClr val="accent1">
                  <a:lumMod val="75000"/>
                </a:schemeClr>
              </a:buClr>
              <a:buSzPct val="100000"/>
              <a:buFont typeface="Wingdings" pitchFamily="2" charset="2"/>
              <a:buChar char="Ø"/>
            </a:pPr>
            <a:r>
              <a:rPr lang="en-US" sz="1600" b="1" dirty="0">
                <a:solidFill>
                  <a:schemeClr val="tx1"/>
                </a:solidFill>
              </a:rPr>
              <a:t>Social media will be the primary channel for this initiative. Platforms include:</a:t>
            </a:r>
            <a:endParaRPr lang="en-US" sz="1600" dirty="0">
              <a:solidFill>
                <a:schemeClr val="tx1"/>
              </a:solidFill>
            </a:endParaRPr>
          </a:p>
          <a:p>
            <a:pPr>
              <a:buClr>
                <a:schemeClr val="accent1">
                  <a:lumMod val="75000"/>
                </a:schemeClr>
              </a:buClr>
              <a:buSzPct val="100000"/>
              <a:buFont typeface="Wingdings" pitchFamily="2" charset="2"/>
              <a:buChar char="Ø"/>
            </a:pPr>
            <a:r>
              <a:rPr lang="en-US" sz="1600" b="1" dirty="0">
                <a:solidFill>
                  <a:schemeClr val="tx1"/>
                </a:solidFill>
              </a:rPr>
              <a:t>TikTok</a:t>
            </a:r>
            <a:r>
              <a:rPr lang="en-US" sz="1600" dirty="0">
                <a:solidFill>
                  <a:schemeClr val="tx1"/>
                </a:solidFill>
              </a:rPr>
              <a:t> — short-form videos featuring employee trends and UGC content</a:t>
            </a:r>
          </a:p>
          <a:p>
            <a:pPr>
              <a:buClr>
                <a:schemeClr val="accent1">
                  <a:lumMod val="75000"/>
                </a:schemeClr>
              </a:buClr>
              <a:buSzPct val="100000"/>
              <a:buFont typeface="Wingdings" pitchFamily="2" charset="2"/>
              <a:buChar char="Ø"/>
            </a:pPr>
            <a:r>
              <a:rPr lang="en-US" sz="1600" b="1" dirty="0">
                <a:solidFill>
                  <a:schemeClr val="tx1"/>
                </a:solidFill>
              </a:rPr>
              <a:t>Instagram Reels</a:t>
            </a:r>
            <a:r>
              <a:rPr lang="en-US" sz="1600" dirty="0">
                <a:solidFill>
                  <a:schemeClr val="tx1"/>
                </a:solidFill>
              </a:rPr>
              <a:t> — repurposed TikTok content plus resident-focused videos (ideal for our audience demographics)</a:t>
            </a:r>
          </a:p>
          <a:p>
            <a:pPr>
              <a:buClr>
                <a:schemeClr val="accent1">
                  <a:lumMod val="75000"/>
                </a:schemeClr>
              </a:buClr>
              <a:buSzPct val="100000"/>
              <a:buFont typeface="Wingdings" pitchFamily="2" charset="2"/>
              <a:buChar char="Ø"/>
            </a:pPr>
            <a:r>
              <a:rPr lang="en-US" sz="1600" b="1" dirty="0">
                <a:solidFill>
                  <a:schemeClr val="tx1"/>
                </a:solidFill>
              </a:rPr>
              <a:t>Facebook Reels</a:t>
            </a:r>
            <a:r>
              <a:rPr lang="en-US" sz="1600" dirty="0">
                <a:solidFill>
                  <a:schemeClr val="tx1"/>
                </a:solidFill>
              </a:rPr>
              <a:t> — repurposed IG/TikTok content to reach local community groups</a:t>
            </a:r>
          </a:p>
          <a:p>
            <a:pPr>
              <a:buClr>
                <a:schemeClr val="accent1">
                  <a:lumMod val="75000"/>
                </a:schemeClr>
              </a:buClr>
              <a:buSzPct val="100000"/>
              <a:buFont typeface="Wingdings" pitchFamily="2" charset="2"/>
              <a:buChar char="Ø"/>
            </a:pPr>
            <a:r>
              <a:rPr lang="en-US" sz="1600" b="1" dirty="0">
                <a:solidFill>
                  <a:schemeClr val="tx1"/>
                </a:solidFill>
              </a:rPr>
              <a:t>YouTube</a:t>
            </a:r>
            <a:r>
              <a:rPr lang="en-US" sz="1600" dirty="0">
                <a:solidFill>
                  <a:schemeClr val="tx1"/>
                </a:solidFill>
              </a:rPr>
              <a:t> — long-form videos highlighting adventure prep, employee interactions, and behind-the-scenes stories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86770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91683-35A1-5C93-4116-58679F597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7C819-D463-0E8B-0A21-8264F41AE361}"/>
              </a:ext>
            </a:extLst>
          </p:cNvPr>
          <p:cNvSpPr>
            <a:spLocks noGrp="1"/>
          </p:cNvSpPr>
          <p:nvPr>
            <p:ph type="title"/>
          </p:nvPr>
        </p:nvSpPr>
        <p:spPr/>
        <p:txBody>
          <a:bodyPr>
            <a:normAutofit/>
          </a:bodyPr>
          <a:lstStyle/>
          <a:p>
            <a:r>
              <a:rPr lang="en-US" sz="2800" b="1" dirty="0">
                <a:solidFill>
                  <a:schemeClr val="accent1">
                    <a:lumMod val="75000"/>
                  </a:schemeClr>
                </a:solidFill>
              </a:rPr>
              <a:t>Content Topic 3: </a:t>
            </a:r>
            <a:r>
              <a:rPr lang="en" sz="2800" b="1" dirty="0">
                <a:solidFill>
                  <a:schemeClr val="accent1">
                    <a:lumMod val="75000"/>
                  </a:schemeClr>
                </a:solidFill>
              </a:rPr>
              <a:t>Showing Love to the Planet</a:t>
            </a:r>
            <a:endParaRPr lang="en-US" sz="2800" b="1" dirty="0">
              <a:solidFill>
                <a:schemeClr val="accent1">
                  <a:lumMod val="75000"/>
                </a:schemeClr>
              </a:solidFill>
            </a:endParaRPr>
          </a:p>
        </p:txBody>
      </p:sp>
      <p:sp>
        <p:nvSpPr>
          <p:cNvPr id="5" name="Rectangle 2">
            <a:extLst>
              <a:ext uri="{FF2B5EF4-FFF2-40B4-BE49-F238E27FC236}">
                <a16:creationId xmlns:a16="http://schemas.microsoft.com/office/drawing/2014/main" id="{DAA96CED-297C-6A8E-FC19-DCB38E27C087}"/>
              </a:ext>
            </a:extLst>
          </p:cNvPr>
          <p:cNvSpPr>
            <a:spLocks noGrp="1" noChangeArrowheads="1"/>
          </p:cNvSpPr>
          <p:nvPr>
            <p:ph idx="1"/>
          </p:nvPr>
        </p:nvSpPr>
        <p:spPr bwMode="auto">
          <a:xfrm>
            <a:off x="956343" y="1515069"/>
            <a:ext cx="8038649"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1400" b="1" dirty="0">
                <a:solidFill>
                  <a:schemeClr val="tx1"/>
                </a:solidFill>
              </a:rPr>
              <a:t>Overview</a:t>
            </a:r>
            <a:br>
              <a:rPr lang="en-US" sz="1400" dirty="0">
                <a:solidFill>
                  <a:schemeClr val="tx1"/>
                </a:solidFill>
              </a:rPr>
            </a:br>
            <a:r>
              <a:rPr lang="en-US" sz="1400" dirty="0">
                <a:solidFill>
                  <a:schemeClr val="tx1"/>
                </a:solidFill>
              </a:rPr>
              <a:t>Connecting with nature is inherently community-oriented, and Summit Living takes pride in supporting environmental care as part of its culture and values. </a:t>
            </a:r>
            <a:br>
              <a:rPr lang="en-US" sz="1400" dirty="0">
                <a:solidFill>
                  <a:schemeClr val="tx1"/>
                </a:solidFill>
              </a:rPr>
            </a:br>
            <a:endParaRPr lang="en-US" sz="1400" dirty="0">
              <a:solidFill>
                <a:schemeClr val="tx1"/>
              </a:solidFill>
            </a:endParaRPr>
          </a:p>
          <a:p>
            <a:pPr marL="0" indent="0">
              <a:buNone/>
            </a:pPr>
            <a:r>
              <a:rPr lang="en-US" sz="1400" b="1" dirty="0">
                <a:solidFill>
                  <a:schemeClr val="tx1"/>
                </a:solidFill>
              </a:rPr>
              <a:t>How Summit Engages with the Environment</a:t>
            </a:r>
            <a:endParaRPr lang="en-US" sz="1400" dirty="0">
              <a:solidFill>
                <a:schemeClr val="tx1"/>
              </a:solidFill>
            </a:endParaRPr>
          </a:p>
          <a:p>
            <a:pPr>
              <a:buClr>
                <a:schemeClr val="accent1">
                  <a:lumMod val="75000"/>
                </a:schemeClr>
              </a:buClr>
              <a:buSzPct val="100000"/>
              <a:buFont typeface="Wingdings" pitchFamily="2" charset="2"/>
              <a:buChar char="Ø"/>
            </a:pPr>
            <a:r>
              <a:rPr lang="en-US" sz="1400" b="1" dirty="0">
                <a:solidFill>
                  <a:schemeClr val="tx1"/>
                </a:solidFill>
              </a:rPr>
              <a:t>Summit Green Week Initiative:</a:t>
            </a:r>
            <a:r>
              <a:rPr lang="en-US" sz="1400" dirty="0">
                <a:solidFill>
                  <a:schemeClr val="tx1"/>
                </a:solidFill>
              </a:rPr>
              <a:t> A community-wide week focused on outdoor engagement, sustainability learning, and hands-on conservation activities.</a:t>
            </a:r>
          </a:p>
          <a:p>
            <a:pPr>
              <a:buClr>
                <a:schemeClr val="accent1">
                  <a:lumMod val="75000"/>
                </a:schemeClr>
              </a:buClr>
              <a:buSzPct val="100000"/>
              <a:buFont typeface="Wingdings" pitchFamily="2" charset="2"/>
              <a:buChar char="Ø"/>
            </a:pPr>
            <a:r>
              <a:rPr lang="en-US" sz="1400" b="1" dirty="0">
                <a:solidFill>
                  <a:schemeClr val="tx1"/>
                </a:solidFill>
              </a:rPr>
              <a:t>Summit Garden:</a:t>
            </a:r>
            <a:r>
              <a:rPr lang="en-US" sz="1400" dirty="0">
                <a:solidFill>
                  <a:schemeClr val="tx1"/>
                </a:solidFill>
              </a:rPr>
              <a:t> A resident-driven garden that encourages mindfulness, community bonding, and healthier food options.</a:t>
            </a:r>
          </a:p>
          <a:p>
            <a:pPr>
              <a:buClr>
                <a:schemeClr val="accent1">
                  <a:lumMod val="75000"/>
                </a:schemeClr>
              </a:buClr>
              <a:buSzPct val="100000"/>
              <a:buFont typeface="Wingdings" pitchFamily="2" charset="2"/>
              <a:buChar char="Ø"/>
            </a:pPr>
            <a:r>
              <a:rPr lang="en-US" sz="1400" b="1" dirty="0">
                <a:solidFill>
                  <a:schemeClr val="tx1"/>
                </a:solidFill>
              </a:rPr>
              <a:t>Well-being Connection:</a:t>
            </a:r>
            <a:r>
              <a:rPr lang="en-US" sz="1400" dirty="0">
                <a:solidFill>
                  <a:schemeClr val="tx1"/>
                </a:solidFill>
              </a:rPr>
              <a:t> These activities reinforce Summit’s belief that caring for the environment also supports mental, physical, and emotional wellness.</a:t>
            </a:r>
          </a:p>
          <a:p>
            <a:pPr marL="0" indent="0">
              <a:buClr>
                <a:schemeClr val="accent1">
                  <a:lumMod val="75000"/>
                </a:schemeClr>
              </a:buClr>
              <a:buSzPct val="100000"/>
              <a:buNone/>
            </a:pPr>
            <a:endParaRPr lang="en-US" sz="1400" dirty="0">
              <a:solidFill>
                <a:schemeClr val="tx1"/>
              </a:solidFill>
            </a:endParaRPr>
          </a:p>
          <a:p>
            <a:pPr marL="0" indent="0">
              <a:buNone/>
            </a:pPr>
            <a:r>
              <a:rPr lang="en-US" sz="1400" b="1" dirty="0">
                <a:solidFill>
                  <a:schemeClr val="tx1"/>
                </a:solidFill>
              </a:rPr>
              <a:t>Why This Matters</a:t>
            </a:r>
            <a:br>
              <a:rPr lang="en-US" sz="1400" dirty="0">
                <a:solidFill>
                  <a:schemeClr val="tx1"/>
                </a:solidFill>
              </a:rPr>
            </a:br>
            <a:r>
              <a:rPr lang="en-US" sz="1400" dirty="0">
                <a:solidFill>
                  <a:schemeClr val="tx1"/>
                </a:solidFill>
              </a:rPr>
              <a:t>Actively participating in environmental efforts builds trust, attracts like-minded residents, and strengthens family confidence in the community’s values. It also positions Summit as a lifestyle that promotes connection, purpose, and responsibility.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529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DA9ED-5EBE-62EC-74CE-0E399ECE6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0E713-EAAE-A070-2D6D-A26B450BEF54}"/>
              </a:ext>
            </a:extLst>
          </p:cNvPr>
          <p:cNvSpPr>
            <a:spLocks noGrp="1"/>
          </p:cNvSpPr>
          <p:nvPr>
            <p:ph type="title"/>
          </p:nvPr>
        </p:nvSpPr>
        <p:spPr/>
        <p:txBody>
          <a:bodyPr>
            <a:normAutofit/>
          </a:bodyPr>
          <a:lstStyle/>
          <a:p>
            <a:r>
              <a:rPr lang="en-US" sz="2400" b="1" dirty="0">
                <a:solidFill>
                  <a:schemeClr val="accent1">
                    <a:lumMod val="75000"/>
                  </a:schemeClr>
                </a:solidFill>
              </a:rPr>
              <a:t>Story Idea 1: #</a:t>
            </a:r>
            <a:r>
              <a:rPr lang="en-US" sz="2400" b="1" dirty="0" err="1">
                <a:solidFill>
                  <a:schemeClr val="accent1">
                    <a:lumMod val="75000"/>
                  </a:schemeClr>
                </a:solidFill>
              </a:rPr>
              <a:t>SummitGreenWeek</a:t>
            </a:r>
            <a:r>
              <a:rPr lang="en-US" sz="2400" b="1" dirty="0">
                <a:solidFill>
                  <a:schemeClr val="accent1">
                    <a:lumMod val="75000"/>
                  </a:schemeClr>
                </a:solidFill>
              </a:rPr>
              <a:t> (Showing Love to the Planet)</a:t>
            </a:r>
          </a:p>
        </p:txBody>
      </p:sp>
      <p:sp>
        <p:nvSpPr>
          <p:cNvPr id="5" name="Rectangle 2">
            <a:extLst>
              <a:ext uri="{FF2B5EF4-FFF2-40B4-BE49-F238E27FC236}">
                <a16:creationId xmlns:a16="http://schemas.microsoft.com/office/drawing/2014/main" id="{2F63E628-E28D-0399-6ACE-EF627A65C4C0}"/>
              </a:ext>
            </a:extLst>
          </p:cNvPr>
          <p:cNvSpPr>
            <a:spLocks noGrp="1" noChangeArrowheads="1"/>
          </p:cNvSpPr>
          <p:nvPr>
            <p:ph idx="1"/>
          </p:nvPr>
        </p:nvSpPr>
        <p:spPr bwMode="auto">
          <a:xfrm>
            <a:off x="956343" y="1711734"/>
            <a:ext cx="8038649" cy="290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buNone/>
            </a:pPr>
            <a:r>
              <a:rPr lang="en-US" sz="1600" b="1" dirty="0">
                <a:solidFill>
                  <a:schemeClr val="tx1"/>
                </a:solidFill>
              </a:rPr>
              <a:t>To reinforce Summit’s commitment to nature and wellbeing, #</a:t>
            </a:r>
            <a:r>
              <a:rPr lang="en-US" sz="1600" b="1" dirty="0" err="1">
                <a:solidFill>
                  <a:schemeClr val="tx1"/>
                </a:solidFill>
              </a:rPr>
              <a:t>SummitGreenWeek</a:t>
            </a:r>
            <a:r>
              <a:rPr lang="en-US" sz="1600" b="1" dirty="0">
                <a:solidFill>
                  <a:schemeClr val="tx1"/>
                </a:solidFill>
              </a:rPr>
              <a:t> invites residents to participate in activities that support the environment and build community.</a:t>
            </a:r>
            <a:endParaRPr lang="en-US" sz="1600" dirty="0">
              <a:solidFill>
                <a:schemeClr val="tx1"/>
              </a:solidFill>
            </a:endParaRPr>
          </a:p>
          <a:p>
            <a:pPr>
              <a:buClr>
                <a:schemeClr val="accent1">
                  <a:lumMod val="75000"/>
                </a:schemeClr>
              </a:buClr>
              <a:buSzPct val="100000"/>
              <a:buFont typeface="Wingdings" pitchFamily="2" charset="2"/>
              <a:buChar char="Ø"/>
            </a:pPr>
            <a:r>
              <a:rPr lang="en-US" sz="1600" b="1" dirty="0">
                <a:solidFill>
                  <a:schemeClr val="tx1"/>
                </a:solidFill>
              </a:rPr>
              <a:t>Community Clean-Up Day</a:t>
            </a:r>
            <a:r>
              <a:rPr lang="en-US" sz="1600" dirty="0">
                <a:solidFill>
                  <a:schemeClr val="tx1"/>
                </a:solidFill>
              </a:rPr>
              <a:t> – Summit partners with a local clean-up group to pick up trash and clean a nearby street.</a:t>
            </a:r>
          </a:p>
          <a:p>
            <a:pPr>
              <a:buClr>
                <a:schemeClr val="accent1">
                  <a:lumMod val="75000"/>
                </a:schemeClr>
              </a:buClr>
              <a:buSzPct val="100000"/>
              <a:buFont typeface="Wingdings" pitchFamily="2" charset="2"/>
              <a:buChar char="Ø"/>
            </a:pPr>
            <a:r>
              <a:rPr lang="en-US" sz="1600" b="1" dirty="0">
                <a:solidFill>
                  <a:schemeClr val="tx1"/>
                </a:solidFill>
              </a:rPr>
              <a:t>Recycled Arts &amp; Crafts Day</a:t>
            </a:r>
            <a:r>
              <a:rPr lang="en-US" sz="1600" dirty="0">
                <a:solidFill>
                  <a:schemeClr val="tx1"/>
                </a:solidFill>
              </a:rPr>
              <a:t> – Residents create fun art projects using recycled materials.</a:t>
            </a:r>
          </a:p>
          <a:p>
            <a:pPr>
              <a:buClr>
                <a:schemeClr val="accent1">
                  <a:lumMod val="75000"/>
                </a:schemeClr>
              </a:buClr>
              <a:buSzPct val="100000"/>
              <a:buFont typeface="Wingdings" pitchFamily="2" charset="2"/>
              <a:buChar char="Ø"/>
            </a:pPr>
            <a:r>
              <a:rPr lang="en-US" sz="1600" b="1" dirty="0">
                <a:solidFill>
                  <a:schemeClr val="tx1"/>
                </a:solidFill>
              </a:rPr>
              <a:t>Education Day</a:t>
            </a:r>
            <a:r>
              <a:rPr lang="en-US" sz="1600" dirty="0">
                <a:solidFill>
                  <a:schemeClr val="tx1"/>
                </a:solidFill>
              </a:rPr>
              <a:t> – A local conservation group visits Summit to share ways residents can help protect and preserve the environment.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092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BE301-A180-CE58-E890-6C529BF50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FAE94-060E-C2C3-7910-248E4320A0E7}"/>
              </a:ext>
            </a:extLst>
          </p:cNvPr>
          <p:cNvSpPr>
            <a:spLocks noGrp="1"/>
          </p:cNvSpPr>
          <p:nvPr>
            <p:ph type="title"/>
          </p:nvPr>
        </p:nvSpPr>
        <p:spPr/>
        <p:txBody>
          <a:bodyPr>
            <a:normAutofit/>
          </a:bodyPr>
          <a:lstStyle/>
          <a:p>
            <a:r>
              <a:rPr lang="en-US" sz="2800" b="1" dirty="0">
                <a:solidFill>
                  <a:schemeClr val="accent1">
                    <a:lumMod val="75000"/>
                  </a:schemeClr>
                </a:solidFill>
              </a:rPr>
              <a:t>#</a:t>
            </a:r>
            <a:r>
              <a:rPr lang="en-US" sz="2800" b="1" dirty="0" err="1">
                <a:solidFill>
                  <a:schemeClr val="accent1">
                    <a:lumMod val="75000"/>
                  </a:schemeClr>
                </a:solidFill>
              </a:rPr>
              <a:t>SummitGreenWeek</a:t>
            </a:r>
            <a:r>
              <a:rPr lang="en-US" sz="2800" b="1" dirty="0">
                <a:solidFill>
                  <a:schemeClr val="accent1">
                    <a:lumMod val="75000"/>
                  </a:schemeClr>
                </a:solidFill>
              </a:rPr>
              <a:t> Channels</a:t>
            </a:r>
          </a:p>
        </p:txBody>
      </p:sp>
      <p:sp>
        <p:nvSpPr>
          <p:cNvPr id="4" name="Rectangle 2">
            <a:extLst>
              <a:ext uri="{FF2B5EF4-FFF2-40B4-BE49-F238E27FC236}">
                <a16:creationId xmlns:a16="http://schemas.microsoft.com/office/drawing/2014/main" id="{91C48363-0C6D-B561-D0F7-77D62F5E7446}"/>
              </a:ext>
            </a:extLst>
          </p:cNvPr>
          <p:cNvSpPr>
            <a:spLocks noGrp="1" noChangeArrowheads="1"/>
          </p:cNvSpPr>
          <p:nvPr>
            <p:ph idx="1"/>
          </p:nvPr>
        </p:nvSpPr>
        <p:spPr bwMode="auto">
          <a:xfrm>
            <a:off x="955676" y="1444689"/>
            <a:ext cx="820778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800" b="1" i="0" u="none" strike="noStrike" cap="none" normalizeH="0" baseline="0" dirty="0">
                <a:ln>
                  <a:noFill/>
                </a:ln>
                <a:solidFill>
                  <a:schemeClr val="tx1"/>
                </a:solidFill>
                <a:effectLst/>
              </a:rPr>
              <a:t>Instagram</a:t>
            </a:r>
            <a:r>
              <a:rPr kumimoji="0" lang="en-US" altLang="en-US" sz="1800" b="0" i="0" u="none" strike="noStrike" cap="none" normalizeH="0" baseline="0" dirty="0">
                <a:ln>
                  <a:noFill/>
                </a:ln>
                <a:solidFill>
                  <a:schemeClr val="tx1"/>
                </a:solidFill>
                <a:effectLst/>
              </a:rPr>
              <a:t> – Primary platform for #</a:t>
            </a:r>
            <a:r>
              <a:rPr kumimoji="0" lang="en-US" altLang="en-US" sz="1800" b="0" i="0" u="none" strike="noStrike" cap="none" normalizeH="0" baseline="0" dirty="0" err="1">
                <a:ln>
                  <a:noFill/>
                </a:ln>
                <a:solidFill>
                  <a:schemeClr val="tx1"/>
                </a:solidFill>
                <a:effectLst/>
              </a:rPr>
              <a:t>SummitGreenWeek</a:t>
            </a:r>
            <a:r>
              <a:rPr kumimoji="0" lang="en-US" altLang="en-US" sz="1800" b="0" i="0" u="none" strike="noStrike" cap="none" normalizeH="0" baseline="0" dirty="0">
                <a:ln>
                  <a:noFill/>
                </a:ln>
                <a:solidFill>
                  <a:schemeClr val="tx1"/>
                </a:solidFill>
                <a:effectLst/>
              </a:rPr>
              <a:t> posts throughout the week.</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8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800" b="1" i="0" u="none" strike="noStrike" cap="none" normalizeH="0" baseline="0" dirty="0">
                <a:ln>
                  <a:noFill/>
                </a:ln>
                <a:solidFill>
                  <a:schemeClr val="tx1"/>
                </a:solidFill>
                <a:effectLst/>
              </a:rPr>
              <a:t>Instagram Live</a:t>
            </a:r>
            <a:r>
              <a:rPr kumimoji="0" lang="en-US" altLang="en-US" sz="1800" b="0" i="0" u="none" strike="noStrike" cap="none" normalizeH="0" baseline="0" dirty="0">
                <a:ln>
                  <a:noFill/>
                </a:ln>
                <a:solidFill>
                  <a:schemeClr val="tx1"/>
                </a:solidFill>
                <a:effectLst/>
              </a:rPr>
              <a:t> – Behind-the-scenes look at cleanup activities, workshops, and resident participation.</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8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800" b="1" i="0" u="none" strike="noStrike" cap="none" normalizeH="0" baseline="0" dirty="0">
                <a:ln>
                  <a:noFill/>
                </a:ln>
                <a:solidFill>
                  <a:schemeClr val="tx1"/>
                </a:solidFill>
                <a:effectLst/>
              </a:rPr>
              <a:t>Facebook</a:t>
            </a:r>
            <a:r>
              <a:rPr kumimoji="0" lang="en-US" altLang="en-US" sz="1800" b="0" i="0" u="none" strike="noStrike" cap="none" normalizeH="0" baseline="0" dirty="0">
                <a:ln>
                  <a:noFill/>
                </a:ln>
                <a:solidFill>
                  <a:schemeClr val="tx1"/>
                </a:solidFill>
                <a:effectLst/>
              </a:rPr>
              <a:t> – Photo galleries and recap posts to reach local and family audiences.</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8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800" b="1" i="0" u="none" strike="noStrike" cap="none" normalizeH="0" baseline="0" dirty="0">
                <a:ln>
                  <a:noFill/>
                </a:ln>
                <a:solidFill>
                  <a:schemeClr val="tx1"/>
                </a:solidFill>
                <a:effectLst/>
              </a:rPr>
              <a:t>Summit Website Blog</a:t>
            </a:r>
            <a:r>
              <a:rPr kumimoji="0" lang="en-US" altLang="en-US" sz="1800" b="0" i="0" u="none" strike="noStrike" cap="none" normalizeH="0" baseline="0" dirty="0">
                <a:ln>
                  <a:noFill/>
                </a:ln>
                <a:solidFill>
                  <a:schemeClr val="tx1"/>
                </a:solidFill>
                <a:effectLst/>
              </a:rPr>
              <a:t> – Resident POV stories or a written recap highlighting the impact of #</a:t>
            </a:r>
            <a:r>
              <a:rPr kumimoji="0" lang="en-US" altLang="en-US" sz="1800" b="0" i="0" u="none" strike="noStrike" cap="none" normalizeH="0" baseline="0" dirty="0" err="1">
                <a:ln>
                  <a:noFill/>
                </a:ln>
                <a:solidFill>
                  <a:schemeClr val="tx1"/>
                </a:solidFill>
                <a:effectLst/>
              </a:rPr>
              <a:t>SummitGreenWeek</a:t>
            </a:r>
            <a:r>
              <a:rPr kumimoji="0" lang="en-US" altLang="en-US" sz="1800" b="0" i="0" u="none" strike="noStrike" cap="none" normalizeH="0" baseline="0" dirty="0">
                <a:ln>
                  <a:noFill/>
                </a:ln>
                <a:solidFill>
                  <a:schemeClr val="tx1"/>
                </a:solidFill>
                <a:effectLst/>
              </a:rPr>
              <a:t>.</a:t>
            </a:r>
          </a:p>
        </p:txBody>
      </p:sp>
    </p:spTree>
    <p:extLst>
      <p:ext uri="{BB962C8B-B14F-4D97-AF65-F5344CB8AC3E}">
        <p14:creationId xmlns:p14="http://schemas.microsoft.com/office/powerpoint/2010/main" val="4148916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54AAC-4BE5-E56D-0F71-B42E11490A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EE25E-FAEA-32AB-D5F9-D7F0DDEC53AB}"/>
              </a:ext>
            </a:extLst>
          </p:cNvPr>
          <p:cNvSpPr>
            <a:spLocks noGrp="1"/>
          </p:cNvSpPr>
          <p:nvPr>
            <p:ph type="title"/>
          </p:nvPr>
        </p:nvSpPr>
        <p:spPr/>
        <p:txBody>
          <a:bodyPr>
            <a:normAutofit/>
          </a:bodyPr>
          <a:lstStyle/>
          <a:p>
            <a:r>
              <a:rPr lang="en-US" sz="3200" b="1" dirty="0">
                <a:solidFill>
                  <a:schemeClr val="accent1">
                    <a:lumMod val="75000"/>
                  </a:schemeClr>
                </a:solidFill>
              </a:rPr>
              <a:t>Story Idea 2: The Summit Garden</a:t>
            </a:r>
          </a:p>
        </p:txBody>
      </p:sp>
      <p:sp>
        <p:nvSpPr>
          <p:cNvPr id="3" name="Rectangle 1">
            <a:extLst>
              <a:ext uri="{FF2B5EF4-FFF2-40B4-BE49-F238E27FC236}">
                <a16:creationId xmlns:a16="http://schemas.microsoft.com/office/drawing/2014/main" id="{7B93D653-79A8-DC30-1BDE-039BA37B9181}"/>
              </a:ext>
            </a:extLst>
          </p:cNvPr>
          <p:cNvSpPr>
            <a:spLocks noGrp="1" noChangeArrowheads="1"/>
          </p:cNvSpPr>
          <p:nvPr>
            <p:ph idx="1"/>
          </p:nvPr>
        </p:nvSpPr>
        <p:spPr bwMode="auto">
          <a:xfrm>
            <a:off x="1325820" y="1830094"/>
            <a:ext cx="7299696"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600" b="1" i="0" u="none" strike="noStrike" cap="none" normalizeH="0" baseline="0" dirty="0">
                <a:ln>
                  <a:noFill/>
                </a:ln>
                <a:solidFill>
                  <a:schemeClr val="tx1"/>
                </a:solidFill>
                <a:effectLst/>
              </a:rPr>
              <a:t>Year-round gardening program</a:t>
            </a:r>
            <a:r>
              <a:rPr kumimoji="0" lang="en-US" altLang="en-US" sz="1600" b="0" i="0" u="none" strike="noStrike" cap="none" normalizeH="0" baseline="0" dirty="0">
                <a:ln>
                  <a:noFill/>
                </a:ln>
                <a:solidFill>
                  <a:schemeClr val="tx1"/>
                </a:solidFill>
                <a:effectLst/>
              </a:rPr>
              <a:t> featuring both indoor and outdoor community gardens.</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6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600" b="1" i="0" u="none" strike="noStrike" cap="none" normalizeH="0" baseline="0" dirty="0">
                <a:ln>
                  <a:noFill/>
                </a:ln>
                <a:solidFill>
                  <a:schemeClr val="tx1"/>
                </a:solidFill>
                <a:effectLst/>
              </a:rPr>
              <a:t>Outdoor garden:</a:t>
            </a:r>
            <a:r>
              <a:rPr kumimoji="0" lang="en-US" altLang="en-US" sz="1600" b="0" i="0" u="none" strike="noStrike" cap="none" normalizeH="0" baseline="0" dirty="0">
                <a:ln>
                  <a:noFill/>
                </a:ln>
                <a:solidFill>
                  <a:schemeClr val="tx1"/>
                </a:solidFill>
                <a:effectLst/>
              </a:rPr>
              <a:t> Residents plant and maintain flowers, herbs, fruits, and vegetables used by Summit’s culinary team.</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6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600" b="1" i="0" u="none" strike="noStrike" cap="none" normalizeH="0" baseline="0" dirty="0">
                <a:ln>
                  <a:noFill/>
                </a:ln>
                <a:solidFill>
                  <a:schemeClr val="tx1"/>
                </a:solidFill>
                <a:effectLst/>
              </a:rPr>
              <a:t>Indoor greenery:</a:t>
            </a:r>
            <a:r>
              <a:rPr kumimoji="0" lang="en-US" altLang="en-US" sz="1600" b="0" i="0" u="none" strike="noStrike" cap="none" normalizeH="0" baseline="0" dirty="0">
                <a:ln>
                  <a:noFill/>
                </a:ln>
                <a:solidFill>
                  <a:schemeClr val="tx1"/>
                </a:solidFill>
                <a:effectLst/>
              </a:rPr>
              <a:t> Residents help select and care for plants throughout shared spaces.</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600" b="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600" b="1" i="0" u="none" strike="noStrike" cap="none" normalizeH="0" baseline="0" dirty="0">
                <a:ln>
                  <a:noFill/>
                </a:ln>
                <a:solidFill>
                  <a:schemeClr val="tx1"/>
                </a:solidFill>
                <a:effectLst/>
              </a:rPr>
              <a:t>Personal plants:</a:t>
            </a:r>
            <a:r>
              <a:rPr kumimoji="0" lang="en-US" altLang="en-US" sz="1600" b="0" i="0" u="none" strike="noStrike" cap="none" normalizeH="0" baseline="0" dirty="0">
                <a:ln>
                  <a:noFill/>
                </a:ln>
                <a:solidFill>
                  <a:schemeClr val="tx1"/>
                </a:solidFill>
                <a:effectLst/>
              </a:rPr>
              <a:t> Each resident receives a small plant of their own to grow, display, and keep as a personal keepsake.</a:t>
            </a:r>
          </a:p>
        </p:txBody>
      </p:sp>
    </p:spTree>
    <p:extLst>
      <p:ext uri="{BB962C8B-B14F-4D97-AF65-F5344CB8AC3E}">
        <p14:creationId xmlns:p14="http://schemas.microsoft.com/office/powerpoint/2010/main" val="86365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F57FC-9BDD-2015-631E-B818A7881425}"/>
              </a:ext>
            </a:extLst>
          </p:cNvPr>
          <p:cNvSpPr>
            <a:spLocks noGrp="1"/>
          </p:cNvSpPr>
          <p:nvPr>
            <p:ph type="title"/>
          </p:nvPr>
        </p:nvSpPr>
        <p:spPr/>
        <p:txBody>
          <a:bodyPr/>
          <a:lstStyle/>
          <a:p>
            <a:r>
              <a:rPr lang="en-US" b="1" dirty="0">
                <a:solidFill>
                  <a:schemeClr val="accent1">
                    <a:lumMod val="75000"/>
                  </a:schemeClr>
                </a:solidFill>
              </a:rPr>
              <a:t>Summit Garden: Channels</a:t>
            </a:r>
          </a:p>
        </p:txBody>
      </p:sp>
      <p:sp>
        <p:nvSpPr>
          <p:cNvPr id="3" name="Content Placeholder 2">
            <a:extLst>
              <a:ext uri="{FF2B5EF4-FFF2-40B4-BE49-F238E27FC236}">
                <a16:creationId xmlns:a16="http://schemas.microsoft.com/office/drawing/2014/main" id="{A4C19DF9-E0A5-589D-0E5A-7EE596ADFED6}"/>
              </a:ext>
            </a:extLst>
          </p:cNvPr>
          <p:cNvSpPr>
            <a:spLocks noGrp="1"/>
          </p:cNvSpPr>
          <p:nvPr>
            <p:ph idx="1"/>
          </p:nvPr>
        </p:nvSpPr>
        <p:spPr>
          <a:xfrm>
            <a:off x="677334" y="1752027"/>
            <a:ext cx="8596668" cy="3880773"/>
          </a:xfrm>
        </p:spPr>
        <p:txBody>
          <a:bodyPr/>
          <a:lstStyle/>
          <a:p>
            <a:pPr marL="0" indent="0">
              <a:buClr>
                <a:schemeClr val="accent1">
                  <a:lumMod val="75000"/>
                </a:schemeClr>
              </a:buClr>
              <a:buSzPct val="100000"/>
              <a:buNone/>
            </a:pPr>
            <a:r>
              <a:rPr lang="en-US" sz="1600" b="1" dirty="0">
                <a:solidFill>
                  <a:schemeClr val="tx1"/>
                </a:solidFill>
              </a:rPr>
              <a:t>Social Media</a:t>
            </a:r>
          </a:p>
          <a:p>
            <a:pPr>
              <a:buClr>
                <a:schemeClr val="accent1">
                  <a:lumMod val="75000"/>
                </a:schemeClr>
              </a:buClr>
              <a:buSzPct val="100000"/>
              <a:buFont typeface="Wingdings" pitchFamily="2" charset="2"/>
              <a:buChar char="Ø"/>
            </a:pPr>
            <a:r>
              <a:rPr lang="en-US" sz="1600" b="1" dirty="0">
                <a:solidFill>
                  <a:schemeClr val="tx1"/>
                </a:solidFill>
              </a:rPr>
              <a:t>Instagram:</a:t>
            </a:r>
            <a:r>
              <a:rPr lang="en-US" sz="1600" dirty="0">
                <a:solidFill>
                  <a:schemeClr val="tx1"/>
                </a:solidFill>
              </a:rPr>
              <a:t> Highlight flowers, plants, and meals made with garden-grown produce through Stories, Reels, and in-feed photos/videos.</a:t>
            </a:r>
          </a:p>
          <a:p>
            <a:pPr>
              <a:buClr>
                <a:schemeClr val="accent1">
                  <a:lumMod val="75000"/>
                </a:schemeClr>
              </a:buClr>
              <a:buSzPct val="100000"/>
              <a:buFont typeface="Wingdings" pitchFamily="2" charset="2"/>
              <a:buChar char="Ø"/>
            </a:pPr>
            <a:r>
              <a:rPr lang="en-US" sz="1600" b="1" dirty="0">
                <a:solidFill>
                  <a:schemeClr val="tx1"/>
                </a:solidFill>
              </a:rPr>
              <a:t>Facebook:</a:t>
            </a:r>
            <a:r>
              <a:rPr lang="en-US" sz="1600" dirty="0">
                <a:solidFill>
                  <a:schemeClr val="tx1"/>
                </a:solidFill>
              </a:rPr>
              <a:t> Share similar photo and video updates for the Facebook audience.</a:t>
            </a:r>
          </a:p>
          <a:p>
            <a:pPr>
              <a:buClr>
                <a:schemeClr val="accent1">
                  <a:lumMod val="75000"/>
                </a:schemeClr>
              </a:buClr>
              <a:buSzPct val="100000"/>
              <a:buFont typeface="Wingdings" pitchFamily="2" charset="2"/>
              <a:buChar char="Ø"/>
            </a:pPr>
            <a:r>
              <a:rPr lang="en-US" sz="1600" b="1" dirty="0">
                <a:solidFill>
                  <a:schemeClr val="tx1"/>
                </a:solidFill>
              </a:rPr>
              <a:t>TikTok:</a:t>
            </a:r>
            <a:r>
              <a:rPr lang="en-US" sz="1600" dirty="0">
                <a:solidFill>
                  <a:schemeClr val="tx1"/>
                </a:solidFill>
              </a:rPr>
              <a:t> Short-form clips showing garden moments and #</a:t>
            </a:r>
            <a:r>
              <a:rPr lang="en-US" sz="1600" dirty="0" err="1">
                <a:solidFill>
                  <a:schemeClr val="tx1"/>
                </a:solidFill>
              </a:rPr>
              <a:t>planttok</a:t>
            </a:r>
            <a:r>
              <a:rPr lang="en-US" sz="1600" dirty="0">
                <a:solidFill>
                  <a:schemeClr val="tx1"/>
                </a:solidFill>
              </a:rPr>
              <a:t>-style content for broader awareness.</a:t>
            </a:r>
          </a:p>
          <a:p>
            <a:pPr>
              <a:buClr>
                <a:schemeClr val="accent1">
                  <a:lumMod val="75000"/>
                </a:schemeClr>
              </a:buClr>
              <a:buSzPct val="100000"/>
              <a:buFont typeface="Wingdings" pitchFamily="2" charset="2"/>
              <a:buChar char="Ø"/>
            </a:pPr>
            <a:r>
              <a:rPr lang="en-US" sz="1600" b="1" dirty="0">
                <a:solidFill>
                  <a:schemeClr val="tx1"/>
                </a:solidFill>
              </a:rPr>
              <a:t>YouTube:</a:t>
            </a:r>
            <a:r>
              <a:rPr lang="en-US" sz="1600" dirty="0">
                <a:solidFill>
                  <a:schemeClr val="tx1"/>
                </a:solidFill>
              </a:rPr>
              <a:t> Longer videos documenting gardening initiatives and resident involvement.</a:t>
            </a:r>
          </a:p>
          <a:p>
            <a:pPr marL="0" indent="0">
              <a:buClr>
                <a:schemeClr val="accent1">
                  <a:lumMod val="75000"/>
                </a:schemeClr>
              </a:buClr>
              <a:buSzPct val="100000"/>
              <a:buNone/>
            </a:pPr>
            <a:endParaRPr lang="en-US" sz="1600" dirty="0">
              <a:solidFill>
                <a:schemeClr val="tx1"/>
              </a:solidFill>
            </a:endParaRPr>
          </a:p>
          <a:p>
            <a:pPr marL="0" indent="0">
              <a:buClr>
                <a:schemeClr val="accent1">
                  <a:lumMod val="75000"/>
                </a:schemeClr>
              </a:buClr>
              <a:buSzPct val="100000"/>
              <a:buNone/>
            </a:pPr>
            <a:r>
              <a:rPr lang="en-US" sz="1600" b="1" dirty="0">
                <a:solidFill>
                  <a:schemeClr val="tx1"/>
                </a:solidFill>
              </a:rPr>
              <a:t>Online Blogs</a:t>
            </a:r>
          </a:p>
          <a:p>
            <a:pPr>
              <a:buClr>
                <a:schemeClr val="accent1">
                  <a:lumMod val="75000"/>
                </a:schemeClr>
              </a:buClr>
              <a:buSzPct val="100000"/>
              <a:buFont typeface="Wingdings" pitchFamily="2" charset="2"/>
              <a:buChar char="Ø"/>
            </a:pPr>
            <a:r>
              <a:rPr lang="en-US" sz="1600" b="1" dirty="0">
                <a:solidFill>
                  <a:schemeClr val="tx1"/>
                </a:solidFill>
              </a:rPr>
              <a:t>Resident blog features</a:t>
            </a:r>
            <a:r>
              <a:rPr lang="en-US" sz="1600" dirty="0">
                <a:solidFill>
                  <a:schemeClr val="tx1"/>
                </a:solidFill>
              </a:rPr>
              <a:t> where residents can share personal reflections on gardening, growth progress, and their experience nurturing plants at Summit.</a:t>
            </a:r>
          </a:p>
          <a:p>
            <a:endParaRPr lang="en-US" dirty="0"/>
          </a:p>
        </p:txBody>
      </p:sp>
    </p:spTree>
    <p:extLst>
      <p:ext uri="{BB962C8B-B14F-4D97-AF65-F5344CB8AC3E}">
        <p14:creationId xmlns:p14="http://schemas.microsoft.com/office/powerpoint/2010/main" val="4276317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394A4-51AC-EE2E-F8AD-6A2565842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8C87F0-77B1-5C7B-B3A1-56E85C984EA3}"/>
              </a:ext>
            </a:extLst>
          </p:cNvPr>
          <p:cNvSpPr>
            <a:spLocks noGrp="1"/>
          </p:cNvSpPr>
          <p:nvPr>
            <p:ph type="title"/>
          </p:nvPr>
        </p:nvSpPr>
        <p:spPr>
          <a:xfrm>
            <a:off x="677334" y="478972"/>
            <a:ext cx="8596668" cy="1047136"/>
          </a:xfrm>
        </p:spPr>
        <p:txBody>
          <a:bodyPr/>
          <a:lstStyle/>
          <a:p>
            <a:r>
              <a:rPr lang="en-US" b="1" dirty="0">
                <a:solidFill>
                  <a:schemeClr val="accent1">
                    <a:lumMod val="75000"/>
                  </a:schemeClr>
                </a:solidFill>
              </a:rPr>
              <a:t>Insights: Big Idea and Content Topics</a:t>
            </a:r>
          </a:p>
        </p:txBody>
      </p:sp>
      <p:sp>
        <p:nvSpPr>
          <p:cNvPr id="6" name="Content Placeholder 5">
            <a:extLst>
              <a:ext uri="{FF2B5EF4-FFF2-40B4-BE49-F238E27FC236}">
                <a16:creationId xmlns:a16="http://schemas.microsoft.com/office/drawing/2014/main" id="{79B767E2-1267-EAF5-F154-B9C67ABBA5F8}"/>
              </a:ext>
            </a:extLst>
          </p:cNvPr>
          <p:cNvSpPr>
            <a:spLocks noGrp="1"/>
          </p:cNvSpPr>
          <p:nvPr>
            <p:ph idx="1"/>
          </p:nvPr>
        </p:nvSpPr>
        <p:spPr>
          <a:xfrm>
            <a:off x="677334" y="1628744"/>
            <a:ext cx="8596668" cy="3880773"/>
          </a:xfrm>
        </p:spPr>
        <p:txBody>
          <a:bodyPr>
            <a:normAutofit/>
          </a:bodyPr>
          <a:lstStyle/>
          <a:p>
            <a:pPr>
              <a:buClr>
                <a:schemeClr val="accent1">
                  <a:lumMod val="75000"/>
                </a:schemeClr>
              </a:buClr>
              <a:buSzPct val="100000"/>
            </a:pPr>
            <a:r>
              <a:rPr lang="en-US" sz="1600" dirty="0">
                <a:solidFill>
                  <a:schemeClr val="tx1"/>
                </a:solidFill>
              </a:rPr>
              <a:t>Connecting with local vendors and organizations creates meaningful opportunities for residents to engage with like-minded people and build their community.</a:t>
            </a:r>
          </a:p>
          <a:p>
            <a:pPr>
              <a:buClr>
                <a:schemeClr val="accent1">
                  <a:lumMod val="75000"/>
                </a:schemeClr>
              </a:buClr>
              <a:buSzPct val="100000"/>
            </a:pPr>
            <a:r>
              <a:rPr lang="en-US" sz="1600" dirty="0">
                <a:solidFill>
                  <a:schemeClr val="tx1"/>
                </a:solidFill>
              </a:rPr>
              <a:t>Partnering with the US Whitewater Center and Davidson Land Conservancy helps showcase Summit’s active lifestyle to a larger audience.</a:t>
            </a:r>
          </a:p>
          <a:p>
            <a:pPr>
              <a:buClr>
                <a:schemeClr val="accent1">
                  <a:lumMod val="75000"/>
                </a:schemeClr>
              </a:buClr>
              <a:buSzPct val="100000"/>
            </a:pPr>
            <a:r>
              <a:rPr lang="en-US" sz="1600" dirty="0">
                <a:solidFill>
                  <a:schemeClr val="tx1"/>
                </a:solidFill>
              </a:rPr>
              <a:t>Having 2 different social media POVs can encompass all aspects of Summit Living and appeals to a wide range of audiences, whether it’s families of residents, potential new residents, potential investors/partners, and more.</a:t>
            </a:r>
          </a:p>
          <a:p>
            <a:pPr>
              <a:buClr>
                <a:schemeClr val="accent1">
                  <a:lumMod val="75000"/>
                </a:schemeClr>
              </a:buClr>
              <a:buSzPct val="100000"/>
            </a:pPr>
            <a:r>
              <a:rPr lang="en-US" sz="1600" dirty="0">
                <a:solidFill>
                  <a:schemeClr val="tx1"/>
                </a:solidFill>
              </a:rPr>
              <a:t>Actively caring for and taking care of the environment allows for Summit as a collective to grow, and reinforces Summit as a place where wellness includes mind, body, and environment.  </a:t>
            </a:r>
          </a:p>
          <a:p>
            <a:pPr>
              <a:buClr>
                <a:schemeClr val="accent1">
                  <a:lumMod val="75000"/>
                </a:schemeClr>
              </a:buClr>
              <a:buSzPct val="100000"/>
            </a:pPr>
            <a:endParaRPr lang="en-US" dirty="0">
              <a:solidFill>
                <a:schemeClr val="tx1"/>
              </a:solidFill>
            </a:endParaRPr>
          </a:p>
          <a:p>
            <a:pPr>
              <a:buClr>
                <a:schemeClr val="accent1">
                  <a:lumMod val="75000"/>
                </a:schemeClr>
              </a:buClr>
              <a:buSzPct val="100000"/>
            </a:pPr>
            <a:endParaRPr lang="en-US" dirty="0">
              <a:solidFill>
                <a:schemeClr val="tx1"/>
              </a:solidFill>
            </a:endParaRPr>
          </a:p>
          <a:p>
            <a:endParaRPr lang="en-US" dirty="0"/>
          </a:p>
        </p:txBody>
      </p:sp>
    </p:spTree>
    <p:extLst>
      <p:ext uri="{BB962C8B-B14F-4D97-AF65-F5344CB8AC3E}">
        <p14:creationId xmlns:p14="http://schemas.microsoft.com/office/powerpoint/2010/main" val="2161228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42157-C3B8-6018-B10B-62970E3FEF89}"/>
              </a:ext>
            </a:extLst>
          </p:cNvPr>
          <p:cNvSpPr>
            <a:spLocks noGrp="1"/>
          </p:cNvSpPr>
          <p:nvPr>
            <p:ph type="title"/>
          </p:nvPr>
        </p:nvSpPr>
        <p:spPr>
          <a:xfrm>
            <a:off x="2849562" y="609600"/>
            <a:ext cx="6424440" cy="1320800"/>
          </a:xfrm>
        </p:spPr>
        <p:txBody>
          <a:bodyPr>
            <a:normAutofit/>
          </a:bodyPr>
          <a:lstStyle/>
          <a:p>
            <a:r>
              <a:rPr lang="en" sz="3200" b="1" dirty="0">
                <a:solidFill>
                  <a:schemeClr val="accent1">
                    <a:lumMod val="75000"/>
                  </a:schemeClr>
                </a:solidFill>
              </a:rPr>
              <a:t>Media Targets for Summit Living</a:t>
            </a:r>
            <a:endParaRPr lang="en-US" sz="3200" b="1" dirty="0">
              <a:solidFill>
                <a:schemeClr val="accent1">
                  <a:lumMod val="75000"/>
                </a:schemeClr>
              </a:solidFill>
            </a:endParaRPr>
          </a:p>
        </p:txBody>
      </p:sp>
      <p:pic>
        <p:nvPicPr>
          <p:cNvPr id="5" name="Picture 4" descr="People sitting on a grass field and enjoying the sun">
            <a:extLst>
              <a:ext uri="{FF2B5EF4-FFF2-40B4-BE49-F238E27FC236}">
                <a16:creationId xmlns:a16="http://schemas.microsoft.com/office/drawing/2014/main" id="{1466F59C-7B5B-A29C-B95C-4E10BA2B02CE}"/>
              </a:ext>
            </a:extLst>
          </p:cNvPr>
          <p:cNvPicPr>
            <a:picLocks noChangeAspect="1"/>
          </p:cNvPicPr>
          <p:nvPr/>
        </p:nvPicPr>
        <p:blipFill>
          <a:blip r:embed="rId3"/>
          <a:srcRect l="50089" r="23338" b="1"/>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88857556-8331-E7DB-AFD8-B201A474F3F7}"/>
              </a:ext>
            </a:extLst>
          </p:cNvPr>
          <p:cNvSpPr>
            <a:spLocks noGrp="1"/>
          </p:cNvSpPr>
          <p:nvPr>
            <p:ph idx="1"/>
          </p:nvPr>
        </p:nvSpPr>
        <p:spPr>
          <a:xfrm>
            <a:off x="2941559" y="1378084"/>
            <a:ext cx="6356004" cy="968443"/>
          </a:xfrm>
        </p:spPr>
        <p:txBody>
          <a:bodyPr>
            <a:normAutofit/>
          </a:bodyPr>
          <a:lstStyle/>
          <a:p>
            <a:pPr marL="0" indent="0">
              <a:buNone/>
            </a:pPr>
            <a:r>
              <a:rPr lang="en-US" sz="1200" dirty="0">
                <a:solidFill>
                  <a:schemeClr val="tx1"/>
                </a:solidFill>
              </a:rPr>
              <a:t>To build trust and visibility in the Davidson–Charlotte area, our media strategy focuses on outlets that reach active adults, their families, and key community voices across local, lifestyle, wellness, business, and outdoor platforms.</a:t>
            </a:r>
          </a:p>
        </p:txBody>
      </p:sp>
      <p:sp>
        <p:nvSpPr>
          <p:cNvPr id="4" name="TextBox 3">
            <a:extLst>
              <a:ext uri="{FF2B5EF4-FFF2-40B4-BE49-F238E27FC236}">
                <a16:creationId xmlns:a16="http://schemas.microsoft.com/office/drawing/2014/main" id="{031FBEAB-4D15-3C15-C4D7-C3202253ECEA}"/>
              </a:ext>
            </a:extLst>
          </p:cNvPr>
          <p:cNvSpPr txBox="1"/>
          <p:nvPr/>
        </p:nvSpPr>
        <p:spPr>
          <a:xfrm>
            <a:off x="2849562" y="2377272"/>
            <a:ext cx="2992877" cy="3102644"/>
          </a:xfrm>
          <a:prstGeom prst="rect">
            <a:avLst/>
          </a:prstGeom>
          <a:noFill/>
        </p:spPr>
        <p:txBody>
          <a:bodyPr wrap="square" rtlCol="0">
            <a:spAutoFit/>
          </a:bodyPr>
          <a:lstStyle/>
          <a:p>
            <a:pPr lvl="0">
              <a:lnSpc>
                <a:spcPct val="115000"/>
              </a:lnSpc>
              <a:spcBef>
                <a:spcPts val="1400"/>
              </a:spcBef>
              <a:buClr>
                <a:schemeClr val="accent1">
                  <a:lumMod val="75000"/>
                </a:schemeClr>
              </a:buClr>
              <a:buSzPts val="1100"/>
            </a:pPr>
            <a:r>
              <a:rPr lang="en-US" sz="1400" b="1" dirty="0">
                <a:solidFill>
                  <a:schemeClr val="dk1"/>
                </a:solidFill>
                <a:ea typeface="Calibri"/>
                <a:cs typeface="Calibri"/>
                <a:sym typeface="Calibri"/>
              </a:rPr>
              <a:t>Local Trust - Community Credibility</a:t>
            </a:r>
          </a:p>
          <a:p>
            <a:pPr marL="425450" lvl="0" indent="-285750">
              <a:lnSpc>
                <a:spcPct val="115000"/>
              </a:lnSpc>
              <a:spcBef>
                <a:spcPts val="1200"/>
              </a:spcBef>
              <a:buClr>
                <a:schemeClr val="accent1">
                  <a:lumMod val="75000"/>
                </a:schemeClr>
              </a:buClr>
              <a:buSzPts val="1400"/>
              <a:buFont typeface="Wingdings" pitchFamily="2" charset="2"/>
              <a:buChar char="Ø"/>
            </a:pPr>
            <a:r>
              <a:rPr lang="en-US" sz="1400" dirty="0">
                <a:solidFill>
                  <a:schemeClr val="dk1"/>
                </a:solidFill>
                <a:ea typeface="Calibri"/>
                <a:cs typeface="Calibri"/>
                <a:sym typeface="Calibri"/>
              </a:rPr>
              <a:t>Davidson News</a:t>
            </a:r>
          </a:p>
          <a:p>
            <a:pPr marL="425450" lvl="0" indent="-285750">
              <a:lnSpc>
                <a:spcPct val="115000"/>
              </a:lnSpc>
              <a:spcBef>
                <a:spcPts val="1200"/>
              </a:spcBef>
              <a:buClr>
                <a:schemeClr val="accent1">
                  <a:lumMod val="75000"/>
                </a:schemeClr>
              </a:buClr>
              <a:buSzPts val="1400"/>
              <a:buFont typeface="Wingdings" pitchFamily="2" charset="2"/>
              <a:buChar char="Ø"/>
            </a:pPr>
            <a:r>
              <a:rPr lang="en-US" sz="1400" dirty="0">
                <a:solidFill>
                  <a:schemeClr val="dk1"/>
                </a:solidFill>
                <a:ea typeface="Calibri"/>
                <a:cs typeface="Calibri"/>
                <a:sym typeface="Calibri"/>
              </a:rPr>
              <a:t>Lake Norman Citizen</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lvl="0">
              <a:lnSpc>
                <a:spcPct val="115000"/>
              </a:lnSpc>
              <a:spcBef>
                <a:spcPts val="1400"/>
              </a:spcBef>
              <a:buClr>
                <a:schemeClr val="accent1">
                  <a:lumMod val="75000"/>
                </a:schemeClr>
              </a:buClr>
              <a:buSzPts val="1100"/>
            </a:pPr>
            <a:r>
              <a:rPr lang="en-US" sz="1400" b="1" dirty="0">
                <a:solidFill>
                  <a:schemeClr val="dk1"/>
                </a:solidFill>
                <a:ea typeface="Calibri"/>
                <a:cs typeface="Calibri"/>
                <a:sym typeface="Calibri"/>
              </a:rPr>
              <a:t>Regional Reach - Mass Awareness</a:t>
            </a:r>
          </a:p>
          <a:p>
            <a:pPr marL="425450" lvl="0" indent="-285750">
              <a:lnSpc>
                <a:spcPct val="115000"/>
              </a:lnSpc>
              <a:spcBef>
                <a:spcPts val="1200"/>
              </a:spcBef>
              <a:buClr>
                <a:schemeClr val="accent1">
                  <a:lumMod val="75000"/>
                </a:schemeClr>
              </a:buClr>
              <a:buSzPts val="1400"/>
              <a:buFont typeface="Wingdings" pitchFamily="2" charset="2"/>
              <a:buChar char="Ø"/>
            </a:pPr>
            <a:r>
              <a:rPr lang="en-US" sz="1400" dirty="0">
                <a:solidFill>
                  <a:schemeClr val="dk1"/>
                </a:solidFill>
                <a:ea typeface="Calibri"/>
                <a:cs typeface="Calibri"/>
                <a:sym typeface="Calibri"/>
              </a:rPr>
              <a:t>The Charlotte Observer</a:t>
            </a:r>
          </a:p>
          <a:p>
            <a:pPr marL="425450" lvl="0" indent="-285750">
              <a:lnSpc>
                <a:spcPct val="115000"/>
              </a:lnSpc>
              <a:spcBef>
                <a:spcPts val="1200"/>
              </a:spcBef>
              <a:buClr>
                <a:schemeClr val="accent1">
                  <a:lumMod val="75000"/>
                </a:schemeClr>
              </a:buClr>
              <a:buSzPts val="1400"/>
              <a:buFont typeface="Wingdings" pitchFamily="2" charset="2"/>
              <a:buChar char="Ø"/>
            </a:pPr>
            <a:r>
              <a:rPr lang="en-US" sz="1400" dirty="0">
                <a:solidFill>
                  <a:schemeClr val="dk1"/>
                </a:solidFill>
                <a:ea typeface="Calibri"/>
                <a:cs typeface="Calibri"/>
                <a:sym typeface="Calibri"/>
              </a:rPr>
              <a:t>WSOC-TV</a:t>
            </a:r>
            <a:br>
              <a:rPr lang="en-US" sz="1400" dirty="0">
                <a:solidFill>
                  <a:schemeClr val="dk1"/>
                </a:solidFill>
                <a:latin typeface="Calibri"/>
                <a:ea typeface="Calibri"/>
                <a:cs typeface="Calibri"/>
                <a:sym typeface="Calibri"/>
              </a:rPr>
            </a:br>
            <a:endParaRPr lang="en-US" sz="1400" dirty="0">
              <a:solidFill>
                <a:schemeClr val="dk1"/>
              </a:solidFill>
              <a:latin typeface="Calibri"/>
              <a:ea typeface="Calibri"/>
              <a:cs typeface="Calibri"/>
              <a:sym typeface="Calibri"/>
            </a:endParaRPr>
          </a:p>
        </p:txBody>
      </p:sp>
      <p:sp>
        <p:nvSpPr>
          <p:cNvPr id="6" name="TextBox 5">
            <a:extLst>
              <a:ext uri="{FF2B5EF4-FFF2-40B4-BE49-F238E27FC236}">
                <a16:creationId xmlns:a16="http://schemas.microsoft.com/office/drawing/2014/main" id="{7C46E8A5-9EEA-63B9-BBE9-F37801C2B5BE}"/>
              </a:ext>
            </a:extLst>
          </p:cNvPr>
          <p:cNvSpPr txBox="1"/>
          <p:nvPr/>
        </p:nvSpPr>
        <p:spPr>
          <a:xfrm>
            <a:off x="6349563" y="2377272"/>
            <a:ext cx="2734036" cy="3251852"/>
          </a:xfrm>
          <a:prstGeom prst="rect">
            <a:avLst/>
          </a:prstGeom>
          <a:noFill/>
        </p:spPr>
        <p:txBody>
          <a:bodyPr wrap="square" rtlCol="0">
            <a:spAutoFit/>
          </a:bodyPr>
          <a:lstStyle/>
          <a:p>
            <a:pPr lvl="0">
              <a:lnSpc>
                <a:spcPct val="115000"/>
              </a:lnSpc>
              <a:spcBef>
                <a:spcPts val="1400"/>
              </a:spcBef>
              <a:buClr>
                <a:schemeClr val="accent1">
                  <a:lumMod val="75000"/>
                </a:schemeClr>
              </a:buClr>
              <a:buSzPts val="1100"/>
            </a:pPr>
            <a:r>
              <a:rPr lang="en-US" sz="1400" b="1" dirty="0">
                <a:solidFill>
                  <a:schemeClr val="dk1"/>
                </a:solidFill>
                <a:ea typeface="Calibri"/>
                <a:cs typeface="Calibri"/>
                <a:sym typeface="Calibri"/>
              </a:rPr>
              <a:t>Business Influence - Growth &amp; Development</a:t>
            </a:r>
          </a:p>
          <a:p>
            <a:pPr marL="457200" lvl="0" indent="-311150">
              <a:lnSpc>
                <a:spcPct val="115000"/>
              </a:lnSpc>
              <a:spcBef>
                <a:spcPts val="1200"/>
              </a:spcBef>
              <a:buClr>
                <a:schemeClr val="accent1">
                  <a:lumMod val="75000"/>
                </a:schemeClr>
              </a:buClr>
              <a:buSzPts val="1300"/>
              <a:buFont typeface="Wingdings" pitchFamily="2" charset="2"/>
              <a:buChar char="Ø"/>
            </a:pPr>
            <a:r>
              <a:rPr lang="en-US" sz="1400" dirty="0">
                <a:solidFill>
                  <a:schemeClr val="dk1"/>
                </a:solidFill>
                <a:ea typeface="Calibri"/>
                <a:cs typeface="Calibri"/>
                <a:sym typeface="Calibri"/>
              </a:rPr>
              <a:t>Charlotte Business Journal</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lvl="0">
              <a:lnSpc>
                <a:spcPct val="115000"/>
              </a:lnSpc>
              <a:spcBef>
                <a:spcPts val="1400"/>
              </a:spcBef>
              <a:buClr>
                <a:schemeClr val="accent1">
                  <a:lumMod val="75000"/>
                </a:schemeClr>
              </a:buClr>
              <a:buSzPts val="1100"/>
            </a:pPr>
            <a:r>
              <a:rPr lang="en-US" sz="1400" b="1" dirty="0">
                <a:solidFill>
                  <a:schemeClr val="dk1"/>
                </a:solidFill>
                <a:ea typeface="Calibri"/>
                <a:cs typeface="Calibri"/>
                <a:sym typeface="Calibri"/>
              </a:rPr>
              <a:t>Lifestyle, Wellness &amp; Outdoor Living</a:t>
            </a:r>
          </a:p>
          <a:p>
            <a:pPr marL="457200" lvl="0" indent="-311150">
              <a:lnSpc>
                <a:spcPct val="115000"/>
              </a:lnSpc>
              <a:spcBef>
                <a:spcPts val="1200"/>
              </a:spcBef>
              <a:buClr>
                <a:schemeClr val="accent1">
                  <a:lumMod val="75000"/>
                </a:schemeClr>
              </a:buClr>
              <a:buSzPts val="1300"/>
              <a:buFont typeface="Wingdings" pitchFamily="2" charset="2"/>
              <a:buChar char="Ø"/>
            </a:pPr>
            <a:r>
              <a:rPr lang="en-US" sz="1400" dirty="0">
                <a:solidFill>
                  <a:schemeClr val="dk1"/>
                </a:solidFill>
                <a:ea typeface="Calibri"/>
                <a:cs typeface="Calibri"/>
                <a:sym typeface="Calibri"/>
              </a:rPr>
              <a:t>Charlotte Magazine</a:t>
            </a:r>
          </a:p>
          <a:p>
            <a:pPr marL="457200" lvl="0" indent="-311150">
              <a:lnSpc>
                <a:spcPct val="115000"/>
              </a:lnSpc>
              <a:buClr>
                <a:schemeClr val="accent1">
                  <a:lumMod val="75000"/>
                </a:schemeClr>
              </a:buClr>
              <a:buSzPts val="1300"/>
              <a:buFont typeface="Wingdings" pitchFamily="2" charset="2"/>
              <a:buChar char="Ø"/>
            </a:pPr>
            <a:r>
              <a:rPr lang="en-US" sz="1400" dirty="0">
                <a:solidFill>
                  <a:schemeClr val="dk1"/>
                </a:solidFill>
                <a:ea typeface="Calibri"/>
                <a:cs typeface="Calibri"/>
                <a:sym typeface="Calibri"/>
              </a:rPr>
              <a:t>AARP North Carolina</a:t>
            </a:r>
          </a:p>
          <a:p>
            <a:pPr marL="457200" lvl="0" indent="-311150">
              <a:lnSpc>
                <a:spcPct val="115000"/>
              </a:lnSpc>
              <a:buClr>
                <a:schemeClr val="accent1">
                  <a:lumMod val="75000"/>
                </a:schemeClr>
              </a:buClr>
              <a:buSzPts val="1300"/>
              <a:buFont typeface="Wingdings" pitchFamily="2" charset="2"/>
              <a:buChar char="Ø"/>
            </a:pPr>
            <a:r>
              <a:rPr lang="en-US" sz="1400" dirty="0">
                <a:solidFill>
                  <a:schemeClr val="dk1"/>
                </a:solidFill>
                <a:ea typeface="Calibri"/>
                <a:cs typeface="Calibri"/>
                <a:sym typeface="Calibri"/>
              </a:rPr>
              <a:t>Explore Lake Norman</a:t>
            </a:r>
            <a:br>
              <a:rPr lang="en-US" sz="1200" dirty="0">
                <a:solidFill>
                  <a:schemeClr val="dk1"/>
                </a:solidFill>
              </a:rPr>
            </a:br>
            <a:endParaRPr lang="en-US" sz="1200" dirty="0">
              <a:solidFill>
                <a:schemeClr val="dk1"/>
              </a:solidFill>
            </a:endParaRPr>
          </a:p>
        </p:txBody>
      </p:sp>
      <p:sp>
        <p:nvSpPr>
          <p:cNvPr id="7" name="TextBox 6">
            <a:extLst>
              <a:ext uri="{FF2B5EF4-FFF2-40B4-BE49-F238E27FC236}">
                <a16:creationId xmlns:a16="http://schemas.microsoft.com/office/drawing/2014/main" id="{81612900-63C5-439C-BB4C-118A9F781EFA}"/>
              </a:ext>
            </a:extLst>
          </p:cNvPr>
          <p:cNvSpPr txBox="1"/>
          <p:nvPr/>
        </p:nvSpPr>
        <p:spPr>
          <a:xfrm>
            <a:off x="3022341" y="5832569"/>
            <a:ext cx="6194441" cy="646331"/>
          </a:xfrm>
          <a:prstGeom prst="rect">
            <a:avLst/>
          </a:prstGeom>
          <a:noFill/>
        </p:spPr>
        <p:txBody>
          <a:bodyPr wrap="square" rtlCol="0">
            <a:spAutoFit/>
          </a:bodyPr>
          <a:lstStyle/>
          <a:p>
            <a:pPr lvl="0"/>
            <a:r>
              <a:rPr lang="en-US" sz="1200" i="1" dirty="0">
                <a:solidFill>
                  <a:schemeClr val="dk1"/>
                </a:solidFill>
                <a:latin typeface="Calibri"/>
                <a:ea typeface="Calibri"/>
                <a:cs typeface="Calibri"/>
                <a:sym typeface="Calibri"/>
              </a:rPr>
              <a:t>According to Pew Research Center local news remains one of the most trusted sources of information in the U.S., reinforcing the value of prioritizing Davidson- and Charlotte-based outlets for community credibility.</a:t>
            </a:r>
          </a:p>
        </p:txBody>
      </p:sp>
    </p:spTree>
    <p:extLst>
      <p:ext uri="{BB962C8B-B14F-4D97-AF65-F5344CB8AC3E}">
        <p14:creationId xmlns:p14="http://schemas.microsoft.com/office/powerpoint/2010/main" val="481841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0D4FCC-7883-0A4E-E3D1-C669659D3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793CD-0D46-8E43-8F31-020F9DCD3802}"/>
              </a:ext>
            </a:extLst>
          </p:cNvPr>
          <p:cNvSpPr>
            <a:spLocks noGrp="1"/>
          </p:cNvSpPr>
          <p:nvPr>
            <p:ph type="title"/>
          </p:nvPr>
        </p:nvSpPr>
        <p:spPr>
          <a:xfrm>
            <a:off x="858287" y="343876"/>
            <a:ext cx="6424440" cy="1320800"/>
          </a:xfrm>
        </p:spPr>
        <p:txBody>
          <a:bodyPr>
            <a:normAutofit/>
          </a:bodyPr>
          <a:lstStyle/>
          <a:p>
            <a:r>
              <a:rPr lang="en-US" sz="2800" b="1" dirty="0">
                <a:solidFill>
                  <a:schemeClr val="accent1">
                    <a:lumMod val="75000"/>
                  </a:schemeClr>
                </a:solidFill>
              </a:rPr>
              <a:t>Selective National Media Engagement</a:t>
            </a:r>
          </a:p>
        </p:txBody>
      </p:sp>
      <p:sp>
        <p:nvSpPr>
          <p:cNvPr id="14" name="Isosceles Triangle 13">
            <a:extLst>
              <a:ext uri="{FF2B5EF4-FFF2-40B4-BE49-F238E27FC236}">
                <a16:creationId xmlns:a16="http://schemas.microsoft.com/office/drawing/2014/main" id="{C8734966-40D0-748C-A7B2-27E9BE0F1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Content Placeholder 10">
            <a:extLst>
              <a:ext uri="{FF2B5EF4-FFF2-40B4-BE49-F238E27FC236}">
                <a16:creationId xmlns:a16="http://schemas.microsoft.com/office/drawing/2014/main" id="{AA7EE3CB-4E1C-EBF5-286E-0057913D54FB}"/>
              </a:ext>
            </a:extLst>
          </p:cNvPr>
          <p:cNvSpPr>
            <a:spLocks noGrp="1"/>
          </p:cNvSpPr>
          <p:nvPr>
            <p:ph idx="1"/>
          </p:nvPr>
        </p:nvSpPr>
        <p:spPr>
          <a:xfrm>
            <a:off x="1332215" y="1433843"/>
            <a:ext cx="7838995" cy="461666"/>
          </a:xfrm>
        </p:spPr>
        <p:txBody>
          <a:bodyPr>
            <a:normAutofit fontScale="25000" lnSpcReduction="20000"/>
          </a:bodyPr>
          <a:lstStyle/>
          <a:p>
            <a:pPr marL="0" indent="0">
              <a:buNone/>
            </a:pPr>
            <a:r>
              <a:rPr lang="en-US" sz="5600" b="1" dirty="0">
                <a:solidFill>
                  <a:schemeClr val="tx1"/>
                </a:solidFill>
              </a:rPr>
              <a:t>National Media Approach</a:t>
            </a:r>
            <a:endParaRPr lang="en-US" sz="5600" dirty="0">
              <a:solidFill>
                <a:schemeClr val="tx1"/>
              </a:solidFill>
            </a:endParaRPr>
          </a:p>
          <a:p>
            <a:r>
              <a:rPr lang="en-US" sz="5600" dirty="0">
                <a:solidFill>
                  <a:schemeClr val="tx1"/>
                </a:solidFill>
              </a:rPr>
              <a:t>Summit’s national media outreach is </a:t>
            </a:r>
            <a:r>
              <a:rPr lang="en-US" sz="5600" b="1" dirty="0">
                <a:solidFill>
                  <a:schemeClr val="tx1"/>
                </a:solidFill>
              </a:rPr>
              <a:t>intentional and limited</a:t>
            </a:r>
            <a:r>
              <a:rPr lang="en-US" sz="5600" dirty="0">
                <a:solidFill>
                  <a:schemeClr val="tx1"/>
                </a:solidFill>
              </a:rPr>
              <a:t>, focused on lifestyle and wellness outlets where conversations around active aging and community already exist.</a:t>
            </a:r>
          </a:p>
          <a:p>
            <a:r>
              <a:rPr lang="en-US" sz="5600" dirty="0">
                <a:solidFill>
                  <a:schemeClr val="tx1"/>
                </a:solidFill>
              </a:rPr>
              <a:t>Rather than broad outreach, Summit contributes </a:t>
            </a:r>
            <a:r>
              <a:rPr lang="en-US" sz="5600" b="1" dirty="0">
                <a:solidFill>
                  <a:schemeClr val="tx1"/>
                </a:solidFill>
              </a:rPr>
              <a:t>resident-centered stories</a:t>
            </a:r>
            <a:r>
              <a:rPr lang="en-US" sz="5600" dirty="0">
                <a:solidFill>
                  <a:schemeClr val="tx1"/>
                </a:solidFill>
              </a:rPr>
              <a:t> that reflect larger cultural shifts.</a:t>
            </a:r>
          </a:p>
          <a:p>
            <a:endParaRPr lang="en-US" dirty="0"/>
          </a:p>
        </p:txBody>
      </p:sp>
      <p:sp>
        <p:nvSpPr>
          <p:cNvPr id="8" name="TextBox 7">
            <a:extLst>
              <a:ext uri="{FF2B5EF4-FFF2-40B4-BE49-F238E27FC236}">
                <a16:creationId xmlns:a16="http://schemas.microsoft.com/office/drawing/2014/main" id="{F91881C7-B21C-6963-D19E-39E14AC0DDFD}"/>
              </a:ext>
            </a:extLst>
          </p:cNvPr>
          <p:cNvSpPr txBox="1"/>
          <p:nvPr/>
        </p:nvSpPr>
        <p:spPr>
          <a:xfrm>
            <a:off x="1332215" y="3083036"/>
            <a:ext cx="2958157" cy="2462213"/>
          </a:xfrm>
          <a:prstGeom prst="rect">
            <a:avLst/>
          </a:prstGeom>
          <a:noFill/>
        </p:spPr>
        <p:txBody>
          <a:bodyPr wrap="square" rtlCol="0">
            <a:spAutoFit/>
          </a:bodyPr>
          <a:lstStyle/>
          <a:p>
            <a:r>
              <a:rPr lang="en-US" sz="1400" b="1" dirty="0"/>
              <a:t>Priority National Outlets</a:t>
            </a:r>
          </a:p>
          <a:p>
            <a:endParaRPr lang="en-US" sz="1400" dirty="0"/>
          </a:p>
          <a:p>
            <a:pPr marL="171450" indent="-171450">
              <a:lnSpc>
                <a:spcPct val="150000"/>
              </a:lnSpc>
              <a:buClr>
                <a:schemeClr val="accent1">
                  <a:lumMod val="75000"/>
                </a:schemeClr>
              </a:buClr>
              <a:buFont typeface="Arial" panose="020B0604020202020204" pitchFamily="34" charset="0"/>
              <a:buChar char="•"/>
            </a:pPr>
            <a:r>
              <a:rPr lang="en-US" sz="1400" b="1" dirty="0"/>
              <a:t>AARP The Magazine / </a:t>
            </a:r>
            <a:r>
              <a:rPr lang="en-US" sz="1400" b="1" dirty="0" err="1"/>
              <a:t>AARP.org</a:t>
            </a:r>
            <a:endParaRPr lang="en-US" sz="1400" dirty="0"/>
          </a:p>
          <a:p>
            <a:pPr marL="171450" indent="-171450">
              <a:lnSpc>
                <a:spcPct val="150000"/>
              </a:lnSpc>
              <a:buClr>
                <a:schemeClr val="accent1">
                  <a:lumMod val="75000"/>
                </a:schemeClr>
              </a:buClr>
              <a:buFont typeface="Arial" panose="020B0604020202020204" pitchFamily="34" charset="0"/>
              <a:buChar char="•"/>
            </a:pPr>
            <a:r>
              <a:rPr lang="en-US" sz="1400" b="1" dirty="0"/>
              <a:t>The New York Times – Well</a:t>
            </a:r>
            <a:endParaRPr lang="en-US" sz="1400" dirty="0"/>
          </a:p>
          <a:p>
            <a:pPr marL="171450" indent="-171450">
              <a:lnSpc>
                <a:spcPct val="150000"/>
              </a:lnSpc>
              <a:buClr>
                <a:schemeClr val="accent1">
                  <a:lumMod val="75000"/>
                </a:schemeClr>
              </a:buClr>
              <a:buFont typeface="Arial" panose="020B0604020202020204" pitchFamily="34" charset="0"/>
              <a:buChar char="•"/>
            </a:pPr>
            <a:r>
              <a:rPr lang="en-US" sz="1400" b="1" dirty="0"/>
              <a:t>USA Today – Life &amp; Health</a:t>
            </a:r>
            <a:endParaRPr lang="en-US" sz="1400" dirty="0"/>
          </a:p>
          <a:p>
            <a:pPr marL="171450" indent="-171450">
              <a:lnSpc>
                <a:spcPct val="150000"/>
              </a:lnSpc>
              <a:buClr>
                <a:schemeClr val="accent1">
                  <a:lumMod val="75000"/>
                </a:schemeClr>
              </a:buClr>
              <a:buFont typeface="Arial" panose="020B0604020202020204" pitchFamily="34" charset="0"/>
              <a:buChar char="•"/>
            </a:pPr>
            <a:r>
              <a:rPr lang="en-US" sz="1400" b="1" dirty="0"/>
              <a:t>The Washington Post – Lifestyle</a:t>
            </a:r>
            <a:endParaRPr lang="en-US" sz="1400" dirty="0"/>
          </a:p>
          <a:p>
            <a:pPr marL="139700" lvl="0">
              <a:buClr>
                <a:schemeClr val="accent1">
                  <a:lumMod val="75000"/>
                </a:schemeClr>
              </a:buClr>
              <a:buSzPts val="1400"/>
            </a:pPr>
            <a:br>
              <a:rPr lang="en-US" sz="1200" dirty="0">
                <a:solidFill>
                  <a:schemeClr val="dk1"/>
                </a:solidFill>
              </a:rPr>
            </a:br>
            <a:endParaRPr lang="en-US" sz="1600" dirty="0">
              <a:solidFill>
                <a:schemeClr val="dk1"/>
              </a:solidFill>
              <a:latin typeface="Calibri"/>
              <a:ea typeface="Calibri"/>
              <a:cs typeface="Calibri"/>
              <a:sym typeface="Calibri"/>
            </a:endParaRPr>
          </a:p>
          <a:p>
            <a:endParaRPr lang="en-US" sz="1400" dirty="0"/>
          </a:p>
        </p:txBody>
      </p:sp>
      <p:sp>
        <p:nvSpPr>
          <p:cNvPr id="12" name="TextBox 11">
            <a:extLst>
              <a:ext uri="{FF2B5EF4-FFF2-40B4-BE49-F238E27FC236}">
                <a16:creationId xmlns:a16="http://schemas.microsoft.com/office/drawing/2014/main" id="{DCE607D9-D54C-E605-59F7-54B9169FC3E4}"/>
              </a:ext>
            </a:extLst>
          </p:cNvPr>
          <p:cNvSpPr txBox="1"/>
          <p:nvPr/>
        </p:nvSpPr>
        <p:spPr>
          <a:xfrm>
            <a:off x="1332215" y="5435601"/>
            <a:ext cx="6702356" cy="461665"/>
          </a:xfrm>
          <a:prstGeom prst="rect">
            <a:avLst/>
          </a:prstGeom>
          <a:noFill/>
        </p:spPr>
        <p:txBody>
          <a:bodyPr wrap="square" rtlCol="0">
            <a:spAutoFit/>
          </a:bodyPr>
          <a:lstStyle/>
          <a:p>
            <a:r>
              <a:rPr lang="en-US" sz="1200" i="1" dirty="0"/>
              <a:t>National placements are opportunistic and story-led, reinforcing Summit’s credibility without distracting from local engagement goals.</a:t>
            </a:r>
            <a:endParaRPr lang="en-US" sz="1200" dirty="0"/>
          </a:p>
        </p:txBody>
      </p:sp>
    </p:spTree>
    <p:extLst>
      <p:ext uri="{BB962C8B-B14F-4D97-AF65-F5344CB8AC3E}">
        <p14:creationId xmlns:p14="http://schemas.microsoft.com/office/powerpoint/2010/main" val="1015633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FA5BCF-992E-73F6-CF60-28F39D9A1E20}"/>
            </a:ext>
          </a:extLst>
        </p:cNvPr>
        <p:cNvGrpSpPr/>
        <p:nvPr/>
      </p:nvGrpSpPr>
      <p:grpSpPr>
        <a:xfrm>
          <a:off x="0" y="0"/>
          <a:ext cx="0" cy="0"/>
          <a:chOff x="0" y="0"/>
          <a:chExt cx="0" cy="0"/>
        </a:xfrm>
      </p:grpSpPr>
      <p:sp>
        <p:nvSpPr>
          <p:cNvPr id="13" name="Isosceles Triangle 12">
            <a:extLst>
              <a:ext uri="{FF2B5EF4-FFF2-40B4-BE49-F238E27FC236}">
                <a16:creationId xmlns:a16="http://schemas.microsoft.com/office/drawing/2014/main" id="{A5CCBE81-D0F4-0523-394B-DBC516F52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Parallelogram 14">
            <a:extLst>
              <a:ext uri="{FF2B5EF4-FFF2-40B4-BE49-F238E27FC236}">
                <a16:creationId xmlns:a16="http://schemas.microsoft.com/office/drawing/2014/main" id="{A003DE33-7898-401E-9A2B-80D29549F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5B0D1714-57CE-0449-E2FD-3250A31EF4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E6A6320-498C-A14D-D1FF-6E976A65E6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F7ADE49F-DDFB-1352-6F04-BA9293F60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853099-58EB-C64A-9B18-576C2E6328D6}"/>
              </a:ext>
            </a:extLst>
          </p:cNvPr>
          <p:cNvSpPr>
            <a:spLocks noGrp="1"/>
          </p:cNvSpPr>
          <p:nvPr>
            <p:ph type="title"/>
          </p:nvPr>
        </p:nvSpPr>
        <p:spPr>
          <a:xfrm>
            <a:off x="937312" y="255542"/>
            <a:ext cx="6487955" cy="1320800"/>
          </a:xfrm>
        </p:spPr>
        <p:txBody>
          <a:bodyPr vert="horz" lIns="91440" tIns="45720" rIns="91440" bIns="45720" rtlCol="0" anchor="t">
            <a:normAutofit/>
          </a:bodyPr>
          <a:lstStyle/>
          <a:p>
            <a:r>
              <a:rPr lang="en-US" sz="4000" b="1" dirty="0">
                <a:solidFill>
                  <a:schemeClr val="accent1">
                    <a:lumMod val="75000"/>
                  </a:schemeClr>
                </a:solidFill>
              </a:rPr>
              <a:t>Current Situation</a:t>
            </a:r>
          </a:p>
        </p:txBody>
      </p:sp>
      <p:sp>
        <p:nvSpPr>
          <p:cNvPr id="23" name="Rectangle 25">
            <a:extLst>
              <a:ext uri="{FF2B5EF4-FFF2-40B4-BE49-F238E27FC236}">
                <a16:creationId xmlns:a16="http://schemas.microsoft.com/office/drawing/2014/main" id="{052709ED-258B-85E2-3AE0-597707911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34AD0D6E-107F-DC54-28C7-9033BF836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D1D2AEC2-8928-EACA-D51C-ABBD54163917}"/>
              </a:ext>
            </a:extLst>
          </p:cNvPr>
          <p:cNvSpPr txBox="1"/>
          <p:nvPr/>
        </p:nvSpPr>
        <p:spPr>
          <a:xfrm>
            <a:off x="768535" y="1690691"/>
            <a:ext cx="8680648" cy="3843142"/>
          </a:xfrm>
          <a:prstGeom prst="rect">
            <a:avLst/>
          </a:prstGeom>
        </p:spPr>
        <p:txBody>
          <a:bodyPr vert="horz" lIns="91440" tIns="45720" rIns="91440" bIns="45720" rtlCol="0">
            <a:normAutofit/>
          </a:bodyPr>
          <a:lstStyle/>
          <a:p>
            <a:r>
              <a:rPr lang="en-US" sz="1600" b="1" dirty="0"/>
              <a:t>Mission, Values &amp; the Role of Communications</a:t>
            </a:r>
          </a:p>
          <a:p>
            <a:endParaRPr lang="en-US" sz="1600" b="1" dirty="0"/>
          </a:p>
          <a:p>
            <a:r>
              <a:rPr lang="en-US" sz="1600" b="1" dirty="0"/>
              <a:t>Mission</a:t>
            </a:r>
            <a:br>
              <a:rPr lang="en-US" sz="1600" dirty="0"/>
            </a:br>
            <a:r>
              <a:rPr lang="en-US" sz="1600" dirty="0"/>
              <a:t>Summit Living Communities supports active adults 55+ who want to live fully through adventure, connection, and access to the outdoors.</a:t>
            </a:r>
          </a:p>
          <a:p>
            <a:endParaRPr lang="en-US" sz="1600" dirty="0"/>
          </a:p>
          <a:p>
            <a:r>
              <a:rPr lang="en-US" sz="1600" b="1" dirty="0"/>
              <a:t>Values</a:t>
            </a:r>
            <a:br>
              <a:rPr lang="en-US" sz="1600" dirty="0"/>
            </a:br>
            <a:r>
              <a:rPr lang="en-US" sz="1600" dirty="0"/>
              <a:t>Adventure First • Authentic Community • Environmental Stewardship • Freedom Through Simplicity • Inclusion &amp; Access</a:t>
            </a:r>
          </a:p>
          <a:p>
            <a:endParaRPr lang="en-US" sz="1600" dirty="0"/>
          </a:p>
          <a:p>
            <a:r>
              <a:rPr lang="en-US" sz="1600" b="1" dirty="0"/>
              <a:t>Role of Communications</a:t>
            </a:r>
            <a:br>
              <a:rPr lang="en-US" sz="1600" dirty="0"/>
            </a:br>
            <a:r>
              <a:rPr lang="en-US" sz="1600" dirty="0"/>
              <a:t>Communications translates Summit’s mission and values into clear, consistent expectations for how the community is experienced and understood.</a:t>
            </a:r>
          </a:p>
          <a:p>
            <a:pPr>
              <a:lnSpc>
                <a:spcPct val="170000"/>
              </a:lnSpc>
            </a:pPr>
            <a:endParaRPr lang="en-US" sz="3200" dirty="0"/>
          </a:p>
          <a:p>
            <a:pPr>
              <a:lnSpc>
                <a:spcPct val="170000"/>
              </a:lnSpc>
            </a:pPr>
            <a:endParaRPr lang="en-US" sz="3000" dirty="0"/>
          </a:p>
          <a:p>
            <a:endParaRPr lang="en-US" sz="3000" dirty="0"/>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p:txBody>
      </p:sp>
      <p:sp>
        <p:nvSpPr>
          <p:cNvPr id="27" name="Rectangle 27">
            <a:extLst>
              <a:ext uri="{FF2B5EF4-FFF2-40B4-BE49-F238E27FC236}">
                <a16:creationId xmlns:a16="http://schemas.microsoft.com/office/drawing/2014/main" id="{38B669A3-FB48-7958-4AD8-BCFED1AE3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69D2C92E-C8B1-48EA-AC34-1ABA6CBA8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9">
            <a:extLst>
              <a:ext uri="{FF2B5EF4-FFF2-40B4-BE49-F238E27FC236}">
                <a16:creationId xmlns:a16="http://schemas.microsoft.com/office/drawing/2014/main" id="{FC7FDEFF-25A2-20E6-E3EA-5561A27BB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DA1B3F7A-503F-752E-652C-1DFF70CEE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0630320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5F0E5-DF96-6493-7620-C64AB861C96E}"/>
              </a:ext>
            </a:extLst>
          </p:cNvPr>
          <p:cNvSpPr>
            <a:spLocks noGrp="1"/>
          </p:cNvSpPr>
          <p:nvPr>
            <p:ph type="title"/>
          </p:nvPr>
        </p:nvSpPr>
        <p:spPr>
          <a:xfrm>
            <a:off x="2883780" y="463685"/>
            <a:ext cx="6424440" cy="1320800"/>
          </a:xfrm>
        </p:spPr>
        <p:txBody>
          <a:bodyPr>
            <a:normAutofit/>
          </a:bodyPr>
          <a:lstStyle/>
          <a:p>
            <a:r>
              <a:rPr lang="en" b="1" dirty="0">
                <a:solidFill>
                  <a:schemeClr val="accent1">
                    <a:lumMod val="75000"/>
                  </a:schemeClr>
                </a:solidFill>
              </a:rPr>
              <a:t>Messages/Stories/Content Tailored to the Media Targets</a:t>
            </a:r>
            <a:endParaRPr lang="en-US" b="1" dirty="0">
              <a:solidFill>
                <a:schemeClr val="accent1">
                  <a:lumMod val="75000"/>
                </a:schemeClr>
              </a:solidFill>
            </a:endParaRPr>
          </a:p>
        </p:txBody>
      </p:sp>
      <p:pic>
        <p:nvPicPr>
          <p:cNvPr id="7" name="Content Placeholder 6" descr="A person holding microphones and a camera&#10;&#10;AI-generated content may be incorrect.">
            <a:extLst>
              <a:ext uri="{FF2B5EF4-FFF2-40B4-BE49-F238E27FC236}">
                <a16:creationId xmlns:a16="http://schemas.microsoft.com/office/drawing/2014/main" id="{5326DB10-095F-1F50-3597-7AB2C3EAD4AB}"/>
              </a:ext>
            </a:extLst>
          </p:cNvPr>
          <p:cNvPicPr>
            <a:picLocks noChangeAspect="1"/>
          </p:cNvPicPr>
          <p:nvPr/>
        </p:nvPicPr>
        <p:blipFill>
          <a:blip r:embed="rId3">
            <a:extLst>
              <a:ext uri="{837473B0-CC2E-450A-ABE3-18F120FF3D39}">
                <a1611:picAttrSrcUrl xmlns:a1611="http://schemas.microsoft.com/office/drawing/2016/11/main" r:id="rId4"/>
              </a:ext>
            </a:extLst>
          </a:blip>
          <a:srcRect l="53418" r="19440" b="9092"/>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 name="Isosceles Triangle 13">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Content Placeholder 10">
            <a:extLst>
              <a:ext uri="{FF2B5EF4-FFF2-40B4-BE49-F238E27FC236}">
                <a16:creationId xmlns:a16="http://schemas.microsoft.com/office/drawing/2014/main" id="{162352BE-85EB-1D4A-5844-6D52EED34218}"/>
              </a:ext>
            </a:extLst>
          </p:cNvPr>
          <p:cNvSpPr>
            <a:spLocks noGrp="1"/>
          </p:cNvSpPr>
          <p:nvPr>
            <p:ph idx="1"/>
          </p:nvPr>
        </p:nvSpPr>
        <p:spPr>
          <a:xfrm>
            <a:off x="2734055" y="1897944"/>
            <a:ext cx="6779595" cy="582609"/>
          </a:xfrm>
        </p:spPr>
        <p:txBody>
          <a:bodyPr>
            <a:normAutofit fontScale="85000" lnSpcReduction="20000"/>
          </a:bodyPr>
          <a:lstStyle/>
          <a:p>
            <a:pPr marL="0" indent="0">
              <a:buNone/>
            </a:pPr>
            <a:r>
              <a:rPr lang="en-US" sz="1500" dirty="0">
                <a:solidFill>
                  <a:schemeClr val="tx1"/>
                </a:solidFill>
                <a:ea typeface="Calibri"/>
                <a:cs typeface="Calibri"/>
                <a:sym typeface="Calibri"/>
              </a:rPr>
              <a:t>Each priority outlet will receive a customized pitch based on what its audience already cares about most, so Summit Living shows up as relevant and community-driven, not promotional.</a:t>
            </a:r>
          </a:p>
          <a:p>
            <a:endParaRPr lang="en-US" dirty="0"/>
          </a:p>
        </p:txBody>
      </p:sp>
      <p:sp>
        <p:nvSpPr>
          <p:cNvPr id="8" name="TextBox 7">
            <a:extLst>
              <a:ext uri="{FF2B5EF4-FFF2-40B4-BE49-F238E27FC236}">
                <a16:creationId xmlns:a16="http://schemas.microsoft.com/office/drawing/2014/main" id="{29CA6C11-5EEF-A8E4-21B9-B52101CCB646}"/>
              </a:ext>
            </a:extLst>
          </p:cNvPr>
          <p:cNvSpPr txBox="1"/>
          <p:nvPr/>
        </p:nvSpPr>
        <p:spPr>
          <a:xfrm>
            <a:off x="3055068" y="2594012"/>
            <a:ext cx="2631803" cy="3934410"/>
          </a:xfrm>
          <a:prstGeom prst="rect">
            <a:avLst/>
          </a:prstGeom>
          <a:noFill/>
        </p:spPr>
        <p:txBody>
          <a:bodyPr wrap="square" rtlCol="0">
            <a:spAutoFit/>
          </a:bodyPr>
          <a:lstStyle/>
          <a:p>
            <a:pPr lvl="0">
              <a:spcBef>
                <a:spcPts val="1400"/>
              </a:spcBef>
            </a:pPr>
            <a:r>
              <a:rPr lang="en-US" sz="1200" b="1" dirty="0">
                <a:solidFill>
                  <a:schemeClr val="dk1"/>
                </a:solidFill>
                <a:ea typeface="Calibri"/>
                <a:cs typeface="Calibri"/>
                <a:sym typeface="Calibri"/>
              </a:rPr>
              <a:t>Community Trust</a:t>
            </a:r>
          </a:p>
          <a:p>
            <a:pPr lvl="0">
              <a:spcBef>
                <a:spcPts val="1400"/>
              </a:spcBef>
              <a:buClr>
                <a:schemeClr val="dk1"/>
              </a:buClr>
              <a:buSzPts val="1100"/>
            </a:pPr>
            <a:r>
              <a:rPr lang="en-US" sz="1200" i="1" dirty="0">
                <a:solidFill>
                  <a:schemeClr val="dk1"/>
                </a:solidFill>
                <a:ea typeface="Calibri"/>
                <a:cs typeface="Calibri"/>
                <a:sym typeface="Calibri"/>
              </a:rPr>
              <a:t>(Davidson News / Lake Norman Citizen)</a:t>
            </a:r>
          </a:p>
          <a:p>
            <a:pPr marL="457200" lvl="0" indent="-304800">
              <a:spcBef>
                <a:spcPts val="1200"/>
              </a:spcBef>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Resident introductions and community integration</a:t>
            </a:r>
          </a:p>
          <a:p>
            <a:pPr marL="457200" lvl="0" indent="-304800">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Local partnerships and neighborhood involvement</a:t>
            </a:r>
          </a:p>
          <a:p>
            <a:pPr lvl="0">
              <a:spcBef>
                <a:spcPts val="1200"/>
              </a:spcBef>
            </a:pPr>
            <a:r>
              <a:rPr lang="en-US" sz="1200" b="1" dirty="0">
                <a:solidFill>
                  <a:schemeClr val="dk1"/>
                </a:solidFill>
                <a:ea typeface="Calibri"/>
                <a:cs typeface="Calibri"/>
                <a:sym typeface="Calibri"/>
              </a:rPr>
              <a:t>Regional Visibility</a:t>
            </a:r>
          </a:p>
          <a:p>
            <a:pPr lvl="0">
              <a:spcBef>
                <a:spcPts val="1200"/>
              </a:spcBef>
            </a:pPr>
            <a:r>
              <a:rPr lang="en-US" sz="1200" i="1" dirty="0">
                <a:solidFill>
                  <a:schemeClr val="dk1"/>
                </a:solidFill>
                <a:ea typeface="Calibri"/>
                <a:cs typeface="Calibri"/>
                <a:sym typeface="Calibri"/>
              </a:rPr>
              <a:t>(The Charlotte Observer / WSOC-TV)</a:t>
            </a:r>
          </a:p>
          <a:p>
            <a:pPr marL="457200" lvl="0" indent="-304800">
              <a:spcBef>
                <a:spcPts val="1200"/>
              </a:spcBef>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Grand opening and milestone moments</a:t>
            </a:r>
          </a:p>
          <a:p>
            <a:pPr marL="457200" lvl="0" indent="-317500">
              <a:buClr>
                <a:schemeClr val="accent1">
                  <a:lumMod val="75000"/>
                </a:schemeClr>
              </a:buClr>
              <a:buSzPts val="1400"/>
              <a:buFont typeface="Wingdings" pitchFamily="2" charset="2"/>
              <a:buChar char="Ø"/>
            </a:pPr>
            <a:r>
              <a:rPr lang="en-US" sz="1200" dirty="0">
                <a:solidFill>
                  <a:schemeClr val="dk1"/>
                </a:solidFill>
                <a:ea typeface="Calibri"/>
                <a:cs typeface="Calibri"/>
                <a:sym typeface="Calibri"/>
              </a:rPr>
              <a:t>Human-interest stories featuring active residents</a:t>
            </a:r>
            <a:br>
              <a:rPr lang="en-US" sz="1200" dirty="0">
                <a:solidFill>
                  <a:schemeClr val="dk1"/>
                </a:solidFill>
              </a:rPr>
            </a:br>
            <a:endParaRPr lang="en-US" sz="1600" dirty="0">
              <a:solidFill>
                <a:schemeClr val="dk1"/>
              </a:solidFill>
              <a:latin typeface="Calibri"/>
              <a:ea typeface="Calibri"/>
              <a:cs typeface="Calibri"/>
              <a:sym typeface="Calibri"/>
            </a:endParaRPr>
          </a:p>
          <a:p>
            <a:endParaRPr lang="en-US" sz="1400" dirty="0"/>
          </a:p>
        </p:txBody>
      </p:sp>
      <p:sp>
        <p:nvSpPr>
          <p:cNvPr id="9" name="TextBox 8">
            <a:extLst>
              <a:ext uri="{FF2B5EF4-FFF2-40B4-BE49-F238E27FC236}">
                <a16:creationId xmlns:a16="http://schemas.microsoft.com/office/drawing/2014/main" id="{69590CF6-057B-EFAC-B7C0-9C34898B913C}"/>
              </a:ext>
            </a:extLst>
          </p:cNvPr>
          <p:cNvSpPr txBox="1"/>
          <p:nvPr/>
        </p:nvSpPr>
        <p:spPr>
          <a:xfrm>
            <a:off x="6202437" y="2594012"/>
            <a:ext cx="3105783" cy="3077766"/>
          </a:xfrm>
          <a:prstGeom prst="rect">
            <a:avLst/>
          </a:prstGeom>
          <a:noFill/>
        </p:spPr>
        <p:txBody>
          <a:bodyPr wrap="square" rtlCol="0">
            <a:spAutoFit/>
          </a:bodyPr>
          <a:lstStyle/>
          <a:p>
            <a:pPr lvl="0">
              <a:spcBef>
                <a:spcPts val="1400"/>
              </a:spcBef>
              <a:buClr>
                <a:schemeClr val="dk1"/>
              </a:buClr>
              <a:buSzPts val="1100"/>
            </a:pPr>
            <a:r>
              <a:rPr lang="en-US" sz="1200" b="1" dirty="0">
                <a:solidFill>
                  <a:schemeClr val="dk1"/>
                </a:solidFill>
                <a:ea typeface="Calibri"/>
                <a:cs typeface="Calibri"/>
                <a:sym typeface="Calibri"/>
              </a:rPr>
              <a:t>Growth &amp; Market Relevance</a:t>
            </a:r>
          </a:p>
          <a:p>
            <a:pPr lvl="0">
              <a:spcBef>
                <a:spcPts val="1200"/>
              </a:spcBef>
              <a:buClr>
                <a:schemeClr val="dk1"/>
              </a:buClr>
              <a:buSzPts val="1100"/>
            </a:pPr>
            <a:r>
              <a:rPr lang="en-US" sz="1200" i="1" dirty="0">
                <a:solidFill>
                  <a:schemeClr val="dk1"/>
                </a:solidFill>
                <a:ea typeface="Calibri"/>
                <a:cs typeface="Calibri"/>
                <a:sym typeface="Calibri"/>
              </a:rPr>
              <a:t>(Charlotte Business Journal)</a:t>
            </a:r>
          </a:p>
          <a:p>
            <a:pPr marL="457200" lvl="0" indent="-304800">
              <a:spcBef>
                <a:spcPts val="1200"/>
              </a:spcBef>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Economic impact and job creation in Davidson</a:t>
            </a:r>
          </a:p>
          <a:p>
            <a:pPr marL="457200" lvl="0" indent="-304800">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Demand for modern, wellness-focused living</a:t>
            </a:r>
          </a:p>
          <a:p>
            <a:pPr lvl="0">
              <a:spcBef>
                <a:spcPts val="1200"/>
              </a:spcBef>
            </a:pPr>
            <a:r>
              <a:rPr lang="en-US" sz="1200" b="1" dirty="0">
                <a:solidFill>
                  <a:schemeClr val="dk1"/>
                </a:solidFill>
                <a:ea typeface="Calibri"/>
                <a:cs typeface="Calibri"/>
                <a:sym typeface="Calibri"/>
              </a:rPr>
              <a:t>Lifestyle, Wellness &amp; Outdoor Living</a:t>
            </a:r>
          </a:p>
          <a:p>
            <a:pPr lvl="0">
              <a:spcBef>
                <a:spcPts val="1200"/>
              </a:spcBef>
              <a:buClr>
                <a:schemeClr val="dk1"/>
              </a:buClr>
              <a:buSzPts val="1100"/>
            </a:pPr>
            <a:r>
              <a:rPr lang="en-US" sz="1200" i="1" dirty="0">
                <a:solidFill>
                  <a:schemeClr val="dk1"/>
                </a:solidFill>
                <a:ea typeface="Calibri"/>
                <a:cs typeface="Calibri"/>
                <a:sym typeface="Calibri"/>
              </a:rPr>
              <a:t>(Charlotte Magazine / AARP North Carolina / Explore Lake Norman)</a:t>
            </a:r>
          </a:p>
          <a:p>
            <a:pPr marL="457200" lvl="0" indent="-304800">
              <a:spcBef>
                <a:spcPts val="1200"/>
              </a:spcBef>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Day-in-the-life lifestyle features</a:t>
            </a:r>
          </a:p>
          <a:p>
            <a:pPr marL="457200" lvl="0" indent="-304800">
              <a:buClr>
                <a:schemeClr val="accent1">
                  <a:lumMod val="75000"/>
                </a:schemeClr>
              </a:buClr>
              <a:buSzPts val="1200"/>
              <a:buFont typeface="Wingdings" pitchFamily="2" charset="2"/>
              <a:buChar char="Ø"/>
            </a:pPr>
            <a:r>
              <a:rPr lang="en-US" sz="1200" dirty="0">
                <a:solidFill>
                  <a:schemeClr val="dk1"/>
                </a:solidFill>
                <a:ea typeface="Calibri"/>
                <a:cs typeface="Calibri"/>
                <a:sym typeface="Calibri"/>
              </a:rPr>
              <a:t>Active aging through outdoor recreation and social connection</a:t>
            </a:r>
          </a:p>
        </p:txBody>
      </p:sp>
      <p:sp>
        <p:nvSpPr>
          <p:cNvPr id="12" name="TextBox 11">
            <a:extLst>
              <a:ext uri="{FF2B5EF4-FFF2-40B4-BE49-F238E27FC236}">
                <a16:creationId xmlns:a16="http://schemas.microsoft.com/office/drawing/2014/main" id="{C2E27605-B455-6218-970C-55A646B2FB5C}"/>
              </a:ext>
            </a:extLst>
          </p:cNvPr>
          <p:cNvSpPr txBox="1"/>
          <p:nvPr/>
        </p:nvSpPr>
        <p:spPr>
          <a:xfrm>
            <a:off x="2811294" y="6209650"/>
            <a:ext cx="6702356" cy="461665"/>
          </a:xfrm>
          <a:prstGeom prst="rect">
            <a:avLst/>
          </a:prstGeom>
          <a:noFill/>
        </p:spPr>
        <p:txBody>
          <a:bodyPr wrap="square" rtlCol="0">
            <a:spAutoFit/>
          </a:bodyPr>
          <a:lstStyle/>
          <a:p>
            <a:r>
              <a:rPr lang="en-US" sz="1200" dirty="0"/>
              <a:t>These angles rely on strong, authentic materials, so we focus on real people and real stories. Rotating angles across outlets keeps Summit visible through pre-leasing and opening.</a:t>
            </a:r>
          </a:p>
        </p:txBody>
      </p:sp>
    </p:spTree>
    <p:extLst>
      <p:ext uri="{BB962C8B-B14F-4D97-AF65-F5344CB8AC3E}">
        <p14:creationId xmlns:p14="http://schemas.microsoft.com/office/powerpoint/2010/main" val="39605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CF1C5-9C4C-18BC-1445-09668791FADF}"/>
              </a:ext>
            </a:extLst>
          </p:cNvPr>
          <p:cNvSpPr>
            <a:spLocks noGrp="1"/>
          </p:cNvSpPr>
          <p:nvPr>
            <p:ph type="title"/>
          </p:nvPr>
        </p:nvSpPr>
        <p:spPr>
          <a:xfrm>
            <a:off x="677334" y="658238"/>
            <a:ext cx="8596668" cy="1320800"/>
          </a:xfrm>
        </p:spPr>
        <p:txBody>
          <a:bodyPr anchor="t">
            <a:normAutofit/>
          </a:bodyPr>
          <a:lstStyle/>
          <a:p>
            <a:r>
              <a:rPr lang="en" b="1" dirty="0">
                <a:solidFill>
                  <a:schemeClr val="accent1">
                    <a:lumMod val="75000"/>
                  </a:schemeClr>
                </a:solidFill>
              </a:rPr>
              <a:t>Resources for the Media Targets</a:t>
            </a: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id="{DE68F1B4-2E82-31EC-1015-8FCA11E2CAF2}"/>
              </a:ext>
            </a:extLst>
          </p:cNvPr>
          <p:cNvSpPr>
            <a:spLocks noGrp="1"/>
          </p:cNvSpPr>
          <p:nvPr>
            <p:ph idx="1"/>
          </p:nvPr>
        </p:nvSpPr>
        <p:spPr>
          <a:xfrm>
            <a:off x="1459148" y="1553084"/>
            <a:ext cx="7577847" cy="645368"/>
          </a:xfrm>
        </p:spPr>
        <p:txBody>
          <a:bodyPr>
            <a:noAutofit/>
          </a:bodyPr>
          <a:lstStyle/>
          <a:p>
            <a:pPr marL="0" indent="0">
              <a:buNone/>
            </a:pPr>
            <a:r>
              <a:rPr lang="en-US" sz="1400" dirty="0">
                <a:solidFill>
                  <a:schemeClr val="tx1"/>
                </a:solidFill>
                <a:ea typeface="Calibri"/>
                <a:cs typeface="Calibri"/>
                <a:sym typeface="Calibri"/>
              </a:rPr>
              <a:t>To support our media outreach, Summit Living will provide clear facts, authentic voices, and visuals that reflect who we are, making coverage easy and meaningful for every outlet.</a:t>
            </a:r>
          </a:p>
          <a:p>
            <a:pPr marL="0" indent="0">
              <a:buNone/>
            </a:pPr>
            <a:endParaRPr lang="en-US" sz="1200" dirty="0"/>
          </a:p>
        </p:txBody>
      </p:sp>
      <p:sp>
        <p:nvSpPr>
          <p:cNvPr id="4" name="TextBox 3">
            <a:extLst>
              <a:ext uri="{FF2B5EF4-FFF2-40B4-BE49-F238E27FC236}">
                <a16:creationId xmlns:a16="http://schemas.microsoft.com/office/drawing/2014/main" id="{1E44AA9A-2E70-4800-A55E-9DF2DC4DFBD0}"/>
              </a:ext>
            </a:extLst>
          </p:cNvPr>
          <p:cNvSpPr txBox="1"/>
          <p:nvPr/>
        </p:nvSpPr>
        <p:spPr>
          <a:xfrm>
            <a:off x="1201336" y="2305454"/>
            <a:ext cx="3774332" cy="3452484"/>
          </a:xfrm>
          <a:prstGeom prst="rect">
            <a:avLst/>
          </a:prstGeom>
          <a:noFill/>
        </p:spPr>
        <p:txBody>
          <a:bodyPr wrap="square" rtlCol="0">
            <a:spAutoFit/>
          </a:bodyPr>
          <a:lstStyle/>
          <a:p>
            <a:pPr lvl="0">
              <a:lnSpc>
                <a:spcPct val="115000"/>
              </a:lnSpc>
              <a:spcBef>
                <a:spcPts val="1800"/>
              </a:spcBef>
              <a:buClr>
                <a:schemeClr val="dk1"/>
              </a:buClr>
              <a:buSzPts val="1100"/>
            </a:pPr>
            <a:r>
              <a:rPr lang="en-US" sz="1400" b="1" dirty="0">
                <a:solidFill>
                  <a:schemeClr val="dk1"/>
                </a:solidFill>
                <a:ea typeface="Calibri"/>
                <a:cs typeface="Calibri"/>
                <a:sym typeface="Calibri"/>
              </a:rPr>
              <a:t>Media Kit Essentials</a:t>
            </a:r>
          </a:p>
          <a:p>
            <a:pPr marL="457200" lvl="0" indent="-304800">
              <a:lnSpc>
                <a:spcPct val="115000"/>
              </a:lnSpc>
              <a:spcBef>
                <a:spcPts val="1200"/>
              </a:spcBef>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Tailored press releases for key milestones (announcement, pre-leasing, opening)</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04800">
              <a:lnSpc>
                <a:spcPct val="115000"/>
              </a:lnSpc>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One-page Summit fact sheet with location, amenities, unit mix, and Davidson economic impact</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04800">
              <a:lnSpc>
                <a:spcPct val="115000"/>
              </a:lnSpc>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All materials aligned with Summit’s focus on outdoor living, community connection, and active aging</a:t>
            </a:r>
            <a:br>
              <a:rPr lang="en-US" sz="1400" dirty="0">
                <a:solidFill>
                  <a:schemeClr val="dk1"/>
                </a:solidFill>
                <a:latin typeface="Calibri"/>
                <a:ea typeface="Calibri"/>
                <a:cs typeface="Calibri"/>
                <a:sym typeface="Calibri"/>
              </a:rPr>
            </a:br>
            <a:endParaRPr lang="en-US" sz="1400"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9EA44F2-4BB9-DEFF-5F9A-00542FA4C9D0}"/>
              </a:ext>
            </a:extLst>
          </p:cNvPr>
          <p:cNvSpPr txBox="1"/>
          <p:nvPr/>
        </p:nvSpPr>
        <p:spPr>
          <a:xfrm>
            <a:off x="5107020" y="2305454"/>
            <a:ext cx="4435813" cy="4189673"/>
          </a:xfrm>
          <a:prstGeom prst="rect">
            <a:avLst/>
          </a:prstGeom>
          <a:noFill/>
        </p:spPr>
        <p:txBody>
          <a:bodyPr wrap="square" rtlCol="0">
            <a:spAutoFit/>
          </a:bodyPr>
          <a:lstStyle/>
          <a:p>
            <a:pPr lvl="0">
              <a:lnSpc>
                <a:spcPct val="115000"/>
              </a:lnSpc>
              <a:spcBef>
                <a:spcPts val="1800"/>
              </a:spcBef>
              <a:buClr>
                <a:schemeClr val="dk1"/>
              </a:buClr>
              <a:buSzPts val="1100"/>
            </a:pPr>
            <a:r>
              <a:rPr lang="en-US" sz="1400" b="1" dirty="0">
                <a:solidFill>
                  <a:schemeClr val="dk1"/>
                </a:solidFill>
                <a:ea typeface="Calibri"/>
                <a:cs typeface="Calibri"/>
                <a:sym typeface="Calibri"/>
              </a:rPr>
              <a:t>People &amp; Stories Ready for Interviews</a:t>
            </a:r>
          </a:p>
          <a:p>
            <a:pPr marL="457200" lvl="0" indent="-304800">
              <a:lnSpc>
                <a:spcPct val="115000"/>
              </a:lnSpc>
              <a:spcBef>
                <a:spcPts val="1200"/>
              </a:spcBef>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Designated spokespeople: Communications Director, Wellness/Programming lead, and a resident “ambassador” couple</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04800">
              <a:lnSpc>
                <a:spcPct val="115000"/>
              </a:lnSpc>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Small story bank featuring early residents (ex: lifelong hiker, retired teacher, grandparent relocating to be closer to family)</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04800">
              <a:lnSpc>
                <a:spcPct val="115000"/>
              </a:lnSpc>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Each profile includes 2–3 lines journalists can pull directly into coverage</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04800">
              <a:lnSpc>
                <a:spcPct val="115000"/>
              </a:lnSpc>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Stories highlight real residents and authentic experiences, never staged testimonials, to keep Summit’s brand honest and community forward.</a:t>
            </a:r>
          </a:p>
        </p:txBody>
      </p:sp>
    </p:spTree>
    <p:extLst>
      <p:ext uri="{BB962C8B-B14F-4D97-AF65-F5344CB8AC3E}">
        <p14:creationId xmlns:p14="http://schemas.microsoft.com/office/powerpoint/2010/main" val="30142112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6E8267-7A48-5306-1285-C9F502FA3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693EF-1FD9-60D8-FDB9-8D155D4F1567}"/>
              </a:ext>
            </a:extLst>
          </p:cNvPr>
          <p:cNvSpPr>
            <a:spLocks noGrp="1"/>
          </p:cNvSpPr>
          <p:nvPr>
            <p:ph type="title"/>
          </p:nvPr>
        </p:nvSpPr>
        <p:spPr>
          <a:xfrm>
            <a:off x="677334" y="658238"/>
            <a:ext cx="8596668" cy="1320800"/>
          </a:xfrm>
        </p:spPr>
        <p:txBody>
          <a:bodyPr anchor="t">
            <a:normAutofit/>
          </a:bodyPr>
          <a:lstStyle/>
          <a:p>
            <a:r>
              <a:rPr lang="en" sz="3200" b="1" dirty="0">
                <a:solidFill>
                  <a:schemeClr val="accent1">
                    <a:lumMod val="75000"/>
                  </a:schemeClr>
                </a:solidFill>
              </a:rPr>
              <a:t>Resources for the Media Targets </a:t>
            </a:r>
            <a:r>
              <a:rPr lang="en" sz="3200" b="1" i="1" dirty="0">
                <a:solidFill>
                  <a:schemeClr val="accent1">
                    <a:lumMod val="75000"/>
                  </a:schemeClr>
                </a:solidFill>
              </a:rPr>
              <a:t>(Cont’d)</a:t>
            </a:r>
            <a:endParaRPr lang="en-US" sz="3200" b="1" i="1" dirty="0">
              <a:solidFill>
                <a:schemeClr val="accent1">
                  <a:lumMod val="75000"/>
                </a:schemeClr>
              </a:solidFill>
            </a:endParaRPr>
          </a:p>
        </p:txBody>
      </p:sp>
      <p:sp>
        <p:nvSpPr>
          <p:cNvPr id="3" name="Content Placeholder 2">
            <a:extLst>
              <a:ext uri="{FF2B5EF4-FFF2-40B4-BE49-F238E27FC236}">
                <a16:creationId xmlns:a16="http://schemas.microsoft.com/office/drawing/2014/main" id="{F0AFA90D-7057-84E9-AE8C-4614BD4B437A}"/>
              </a:ext>
            </a:extLst>
          </p:cNvPr>
          <p:cNvSpPr>
            <a:spLocks noGrp="1"/>
          </p:cNvSpPr>
          <p:nvPr>
            <p:ph idx="1"/>
          </p:nvPr>
        </p:nvSpPr>
        <p:spPr>
          <a:xfrm>
            <a:off x="1108923" y="1835185"/>
            <a:ext cx="7733490" cy="1219299"/>
          </a:xfrm>
        </p:spPr>
        <p:txBody>
          <a:bodyPr>
            <a:noAutofit/>
          </a:bodyPr>
          <a:lstStyle/>
          <a:p>
            <a:pPr marL="0" lvl="0" indent="0">
              <a:lnSpc>
                <a:spcPct val="115000"/>
              </a:lnSpc>
              <a:spcBef>
                <a:spcPts val="1800"/>
              </a:spcBef>
              <a:buClr>
                <a:schemeClr val="dk1"/>
              </a:buClr>
              <a:buSzPts val="1100"/>
              <a:buNone/>
            </a:pPr>
            <a:r>
              <a:rPr lang="en-US" sz="1400" b="1" dirty="0">
                <a:solidFill>
                  <a:schemeClr val="dk1"/>
                </a:solidFill>
                <a:ea typeface="Calibri"/>
                <a:cs typeface="Calibri"/>
                <a:sym typeface="Calibri"/>
              </a:rPr>
              <a:t>Visual &amp; Multimedia Assets</a:t>
            </a:r>
          </a:p>
          <a:p>
            <a:pPr marL="457200" lvl="0" indent="-311150">
              <a:lnSpc>
                <a:spcPct val="115000"/>
              </a:lnSpc>
              <a:spcBef>
                <a:spcPts val="1200"/>
              </a:spcBef>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Original photography (no stock) showing residents on Lake Norman trails, in community gardens, and in shared indoor/outdoor spaces</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11150">
              <a:lnSpc>
                <a:spcPct val="115000"/>
              </a:lnSpc>
              <a:spcBef>
                <a:spcPts val="0"/>
              </a:spcBef>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Short b-roll clips for TV/digital: walking paths, water views, fitness classes, community gatherings</a:t>
            </a:r>
            <a:br>
              <a:rPr lang="en-US" sz="1400" dirty="0">
                <a:solidFill>
                  <a:schemeClr val="dk1"/>
                </a:solidFill>
                <a:ea typeface="Calibri"/>
                <a:cs typeface="Calibri"/>
                <a:sym typeface="Calibri"/>
              </a:rPr>
            </a:br>
            <a:endParaRPr lang="en-US" sz="1400" dirty="0">
              <a:solidFill>
                <a:schemeClr val="dk1"/>
              </a:solidFill>
              <a:ea typeface="Calibri"/>
              <a:cs typeface="Calibri"/>
              <a:sym typeface="Calibri"/>
            </a:endParaRPr>
          </a:p>
          <a:p>
            <a:pPr marL="457200" lvl="0" indent="-311150">
              <a:lnSpc>
                <a:spcPct val="115000"/>
              </a:lnSpc>
              <a:spcBef>
                <a:spcPts val="0"/>
              </a:spcBef>
              <a:buClr>
                <a:schemeClr val="accent1">
                  <a:lumMod val="75000"/>
                </a:schemeClr>
              </a:buClr>
              <a:buSzPct val="100000"/>
              <a:buFont typeface="Wingdings" pitchFamily="2" charset="2"/>
              <a:buChar char="Ø"/>
            </a:pPr>
            <a:r>
              <a:rPr lang="en-US" sz="1400" dirty="0">
                <a:solidFill>
                  <a:schemeClr val="dk1"/>
                </a:solidFill>
                <a:ea typeface="Calibri"/>
                <a:cs typeface="Calibri"/>
                <a:sym typeface="Calibri"/>
              </a:rPr>
              <a:t>Simple charts highlighting active-aging trends and local 55+ population patterns</a:t>
            </a:r>
          </a:p>
          <a:p>
            <a:pPr marL="457200" lvl="0" indent="-311150">
              <a:lnSpc>
                <a:spcPct val="115000"/>
              </a:lnSpc>
              <a:spcBef>
                <a:spcPts val="0"/>
              </a:spcBef>
              <a:buClr>
                <a:schemeClr val="accent1">
                  <a:lumMod val="75000"/>
                </a:schemeClr>
              </a:buClr>
              <a:buSzPct val="100000"/>
              <a:buFont typeface="Wingdings" pitchFamily="2" charset="2"/>
              <a:buChar char="Ø"/>
            </a:pPr>
            <a:endParaRPr lang="en-US" sz="1400" dirty="0">
              <a:solidFill>
                <a:schemeClr val="dk1"/>
              </a:solidFill>
              <a:ea typeface="Calibri"/>
              <a:cs typeface="Calibri"/>
              <a:sym typeface="Calibri"/>
            </a:endParaRPr>
          </a:p>
          <a:p>
            <a:pPr marL="457200" lvl="0" indent="-311150">
              <a:lnSpc>
                <a:spcPct val="115000"/>
              </a:lnSpc>
              <a:spcBef>
                <a:spcPts val="0"/>
              </a:spcBef>
              <a:buClr>
                <a:schemeClr val="accent1">
                  <a:lumMod val="75000"/>
                </a:schemeClr>
              </a:buClr>
              <a:buSzPct val="100000"/>
              <a:buFont typeface="Wingdings" pitchFamily="2" charset="2"/>
              <a:buChar char="Ø"/>
            </a:pPr>
            <a:endParaRPr lang="en-US" sz="1300" dirty="0">
              <a:solidFill>
                <a:schemeClr val="dk1"/>
              </a:solidFill>
              <a:ea typeface="Calibri"/>
              <a:cs typeface="Calibri"/>
              <a:sym typeface="Calibri"/>
            </a:endParaRPr>
          </a:p>
          <a:p>
            <a:pPr marL="0" indent="0">
              <a:buNone/>
            </a:pPr>
            <a:endParaRPr lang="en-US" sz="1200" dirty="0"/>
          </a:p>
        </p:txBody>
      </p:sp>
      <p:sp>
        <p:nvSpPr>
          <p:cNvPr id="6" name="TextBox 5">
            <a:extLst>
              <a:ext uri="{FF2B5EF4-FFF2-40B4-BE49-F238E27FC236}">
                <a16:creationId xmlns:a16="http://schemas.microsoft.com/office/drawing/2014/main" id="{CA5AE816-AC7B-AF00-F846-974EDED4160C}"/>
              </a:ext>
            </a:extLst>
          </p:cNvPr>
          <p:cNvSpPr txBox="1"/>
          <p:nvPr/>
        </p:nvSpPr>
        <p:spPr>
          <a:xfrm>
            <a:off x="1108923" y="4299626"/>
            <a:ext cx="7733490" cy="984885"/>
          </a:xfrm>
          <a:prstGeom prst="rect">
            <a:avLst/>
          </a:prstGeom>
          <a:noFill/>
        </p:spPr>
        <p:txBody>
          <a:bodyPr wrap="square" rtlCol="0">
            <a:spAutoFit/>
          </a:bodyPr>
          <a:lstStyle/>
          <a:p>
            <a:r>
              <a:rPr lang="en-US" sz="1400" dirty="0">
                <a:solidFill>
                  <a:schemeClr val="dk1"/>
                </a:solidFill>
                <a:ea typeface="Calibri"/>
                <a:cs typeface="Calibri"/>
                <a:sym typeface="Calibri"/>
              </a:rPr>
              <a:t>All assets will be housed in a simple “Media” section on the Summit website, with private links tailored by outlet type to reduce friction and make coverage effortless.</a:t>
            </a:r>
          </a:p>
          <a:p>
            <a:endParaRPr lang="en-US" sz="1200" i="1" dirty="0"/>
          </a:p>
          <a:p>
            <a:endParaRPr lang="en-US" dirty="0"/>
          </a:p>
        </p:txBody>
      </p:sp>
      <p:sp>
        <p:nvSpPr>
          <p:cNvPr id="7" name="TextBox 6">
            <a:extLst>
              <a:ext uri="{FF2B5EF4-FFF2-40B4-BE49-F238E27FC236}">
                <a16:creationId xmlns:a16="http://schemas.microsoft.com/office/drawing/2014/main" id="{B54BD866-43D9-631F-4E9F-DEE41350FBD7}"/>
              </a:ext>
            </a:extLst>
          </p:cNvPr>
          <p:cNvSpPr txBox="1"/>
          <p:nvPr/>
        </p:nvSpPr>
        <p:spPr>
          <a:xfrm>
            <a:off x="948431" y="5284511"/>
            <a:ext cx="8054473" cy="738664"/>
          </a:xfrm>
          <a:prstGeom prst="rect">
            <a:avLst/>
          </a:prstGeom>
          <a:noFill/>
        </p:spPr>
        <p:txBody>
          <a:bodyPr wrap="square" rtlCol="0">
            <a:spAutoFit/>
          </a:bodyPr>
          <a:lstStyle/>
          <a:p>
            <a:pPr lvl="0"/>
            <a:r>
              <a:rPr lang="en-US" sz="1200" i="1" dirty="0">
                <a:ea typeface="Calibri"/>
                <a:cs typeface="Calibri"/>
                <a:sym typeface="Calibri"/>
              </a:rPr>
              <a:t>Davidson’s 55+ population has grown steadily over the last decade (Town of Davidson).</a:t>
            </a:r>
          </a:p>
          <a:p>
            <a:pPr lvl="0">
              <a:buClr>
                <a:schemeClr val="dk1"/>
              </a:buClr>
              <a:buSzPts val="1100"/>
            </a:pPr>
            <a:r>
              <a:rPr lang="en-US" sz="1200" i="1" dirty="0">
                <a:ea typeface="Calibri"/>
                <a:cs typeface="Calibri"/>
                <a:sym typeface="Calibri"/>
              </a:rPr>
              <a:t>According to Pew Research Center, journalists are far more likely to cover stories that include multimedia assets.</a:t>
            </a:r>
            <a:endParaRPr lang="en-US" sz="1200" dirty="0">
              <a:ea typeface="Calibri"/>
              <a:cs typeface="Calibri"/>
              <a:sym typeface="Calibri"/>
            </a:endParaRPr>
          </a:p>
          <a:p>
            <a:endParaRPr lang="en-US" dirty="0"/>
          </a:p>
        </p:txBody>
      </p:sp>
    </p:spTree>
    <p:extLst>
      <p:ext uri="{BB962C8B-B14F-4D97-AF65-F5344CB8AC3E}">
        <p14:creationId xmlns:p14="http://schemas.microsoft.com/office/powerpoint/2010/main" val="3663301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491D3-A98F-656C-92E7-FB0F178DA4D4}"/>
              </a:ext>
            </a:extLst>
          </p:cNvPr>
          <p:cNvSpPr>
            <a:spLocks noGrp="1"/>
          </p:cNvSpPr>
          <p:nvPr>
            <p:ph type="title"/>
          </p:nvPr>
        </p:nvSpPr>
        <p:spPr>
          <a:xfrm>
            <a:off x="677334" y="609600"/>
            <a:ext cx="8365066" cy="762000"/>
          </a:xfrm>
        </p:spPr>
        <p:txBody>
          <a:bodyPr/>
          <a:lstStyle/>
          <a:p>
            <a:r>
              <a:rPr lang="en-US" b="1" dirty="0">
                <a:solidFill>
                  <a:schemeClr val="accent1">
                    <a:lumMod val="75000"/>
                  </a:schemeClr>
                </a:solidFill>
              </a:rPr>
              <a:t>References </a:t>
            </a:r>
          </a:p>
        </p:txBody>
      </p:sp>
      <p:sp>
        <p:nvSpPr>
          <p:cNvPr id="3" name="Content Placeholder 2">
            <a:extLst>
              <a:ext uri="{FF2B5EF4-FFF2-40B4-BE49-F238E27FC236}">
                <a16:creationId xmlns:a16="http://schemas.microsoft.com/office/drawing/2014/main" id="{8A726F92-0F3A-C099-77AA-FBC6A5A5F7F1}"/>
              </a:ext>
            </a:extLst>
          </p:cNvPr>
          <p:cNvSpPr>
            <a:spLocks noGrp="1"/>
          </p:cNvSpPr>
          <p:nvPr>
            <p:ph idx="1"/>
          </p:nvPr>
        </p:nvSpPr>
        <p:spPr>
          <a:xfrm>
            <a:off x="258234" y="1488613"/>
            <a:ext cx="9254066" cy="4950287"/>
          </a:xfrm>
        </p:spPr>
        <p:txBody>
          <a:bodyPr>
            <a:normAutofit fontScale="92500" lnSpcReduction="10000"/>
          </a:bodyPr>
          <a:lstStyle/>
          <a:p>
            <a:pPr>
              <a:buClr>
                <a:schemeClr val="accent1">
                  <a:lumMod val="75000"/>
                </a:schemeClr>
              </a:buClr>
            </a:pPr>
            <a:r>
              <a:rPr lang="en-US" sz="1600" dirty="0"/>
              <a:t>Pew Research Center. (2022). </a:t>
            </a:r>
            <a:r>
              <a:rPr lang="en-US" sz="1600" i="1" dirty="0"/>
              <a:t>U.S. local news outlets seen as highly trustworthy.</a:t>
            </a:r>
            <a:endParaRPr lang="en-US" sz="1600" dirty="0"/>
          </a:p>
          <a:p>
            <a:pPr>
              <a:buClr>
                <a:schemeClr val="accent1">
                  <a:lumMod val="75000"/>
                </a:schemeClr>
              </a:buClr>
            </a:pPr>
            <a:r>
              <a:rPr lang="en-US" sz="1600" dirty="0"/>
              <a:t>Pew Research Center. (2023). </a:t>
            </a:r>
            <a:r>
              <a:rPr lang="en-US" sz="1600" i="1" dirty="0"/>
              <a:t>Journalists are more likely to cover stories with strong multimedia assets.</a:t>
            </a:r>
            <a:endParaRPr lang="en-US" sz="1600" dirty="0"/>
          </a:p>
          <a:p>
            <a:pPr>
              <a:buClr>
                <a:schemeClr val="accent1">
                  <a:lumMod val="75000"/>
                </a:schemeClr>
              </a:buClr>
            </a:pPr>
            <a:r>
              <a:rPr lang="en-US" sz="1600" dirty="0"/>
              <a:t>U.S. Census Bureau. (2010–2020). </a:t>
            </a:r>
            <a:r>
              <a:rPr lang="en-US" sz="1600" i="1" dirty="0"/>
              <a:t>American Community Survey: Davidson, NC – Age demographics.</a:t>
            </a:r>
            <a:endParaRPr lang="en-US" sz="1600" dirty="0"/>
          </a:p>
          <a:p>
            <a:pPr>
              <a:buClr>
                <a:schemeClr val="accent1">
                  <a:lumMod val="75000"/>
                </a:schemeClr>
              </a:buClr>
            </a:pPr>
            <a:r>
              <a:rPr lang="en-US" sz="1600" dirty="0"/>
              <a:t>Microsoft Co-Pilot. (2025). Search query: “Additional outreach programs that haven’t been thought of and include use of AI.”</a:t>
            </a:r>
          </a:p>
          <a:p>
            <a:pPr>
              <a:buClr>
                <a:schemeClr val="accent1">
                  <a:lumMod val="75000"/>
                </a:schemeClr>
              </a:buClr>
            </a:pPr>
            <a:r>
              <a:rPr lang="en-US" sz="1600" dirty="0"/>
              <a:t>University of New Hampshire. (n.d.). </a:t>
            </a:r>
            <a:r>
              <a:rPr lang="en-US" sz="1600" i="1" dirty="0"/>
              <a:t>The impact of community-based adventure therapy on stress and coping skills in adults.</a:t>
            </a:r>
            <a:br>
              <a:rPr lang="en-US" sz="1600" dirty="0"/>
            </a:br>
            <a:r>
              <a:rPr lang="en-US" sz="1600" dirty="0">
                <a:hlinkClick r:id="rId3"/>
              </a:rPr>
              <a:t>https://scholars.unh.edu/cgi/viewcontent.cgi?article=1052&amp;context=socwork_facpub</a:t>
            </a:r>
            <a:endParaRPr lang="en-US" sz="1600" dirty="0"/>
          </a:p>
          <a:p>
            <a:pPr>
              <a:buClr>
                <a:schemeClr val="accent1">
                  <a:lumMod val="75000"/>
                </a:schemeClr>
              </a:buClr>
            </a:pPr>
            <a:r>
              <a:rPr lang="en-US" sz="1600" dirty="0" err="1"/>
              <a:t>Bjonnes</a:t>
            </a:r>
            <a:r>
              <a:rPr lang="en-US" sz="1600" dirty="0"/>
              <a:t>, R. (2025, December 3). </a:t>
            </a:r>
            <a:r>
              <a:rPr lang="en-US" sz="1600" i="1" dirty="0"/>
              <a:t>NC wellness retreat: Prama Institute &amp; Wellness Center.</a:t>
            </a:r>
            <a:br>
              <a:rPr lang="en-US" sz="1600" dirty="0"/>
            </a:br>
            <a:r>
              <a:rPr lang="en-US" sz="1600" dirty="0">
                <a:hlinkClick r:id="rId4"/>
              </a:rPr>
              <a:t>https://prama.org/</a:t>
            </a:r>
            <a:endParaRPr lang="en-US" sz="1600" dirty="0"/>
          </a:p>
          <a:p>
            <a:pPr>
              <a:buClr>
                <a:schemeClr val="accent1">
                  <a:lumMod val="75000"/>
                </a:schemeClr>
              </a:buClr>
            </a:pPr>
            <a:r>
              <a:rPr lang="en-US" sz="1600" dirty="0" err="1"/>
              <a:t>business.com</a:t>
            </a:r>
            <a:r>
              <a:rPr lang="en-US" sz="1600" dirty="0"/>
              <a:t>. (n.d.). </a:t>
            </a:r>
            <a:r>
              <a:rPr lang="en-US" sz="1600" i="1" dirty="0"/>
              <a:t>How small businesses empower their communities.</a:t>
            </a:r>
            <a:br>
              <a:rPr lang="en-US" sz="1600" dirty="0"/>
            </a:br>
            <a:r>
              <a:rPr lang="en-US" sz="1600" dirty="0">
                <a:hlinkClick r:id="rId5"/>
              </a:rPr>
              <a:t>https://www.business.com/articles/meredith-wood-small-businesses-empower-communities/</a:t>
            </a:r>
            <a:endParaRPr lang="en-US" sz="1600" dirty="0"/>
          </a:p>
          <a:p>
            <a:pPr>
              <a:buClr>
                <a:schemeClr val="accent1">
                  <a:lumMod val="75000"/>
                </a:schemeClr>
              </a:buClr>
            </a:pPr>
            <a:r>
              <a:rPr lang="en-US" sz="1600" dirty="0"/>
              <a:t>Davidson Farmers Market. (n.d.). </a:t>
            </a:r>
            <a:r>
              <a:rPr lang="en-US" sz="1600" i="1" dirty="0"/>
              <a:t>Lake Norman’s prime market: Davidson Farmers Market.</a:t>
            </a:r>
            <a:br>
              <a:rPr lang="en-US" sz="1600" dirty="0"/>
            </a:br>
            <a:r>
              <a:rPr lang="en-US" sz="1600" dirty="0">
                <a:hlinkClick r:id="rId6"/>
              </a:rPr>
              <a:t>https://www.davidsonfarmersmarket.org/</a:t>
            </a:r>
            <a:endParaRPr lang="en-US" sz="1600" dirty="0"/>
          </a:p>
          <a:p>
            <a:pPr>
              <a:buClr>
                <a:schemeClr val="accent1">
                  <a:lumMod val="75000"/>
                </a:schemeClr>
              </a:buClr>
            </a:pPr>
            <a:r>
              <a:rPr lang="en-US" sz="1600" dirty="0"/>
              <a:t>Run for Green. (n.d.). </a:t>
            </a:r>
            <a:r>
              <a:rPr lang="en-US" sz="1600" dirty="0">
                <a:hlinkClick r:id="rId7"/>
              </a:rPr>
              <a:t>https://runsignup.com/Race/Info/NC/Davidson/RunForGreen</a:t>
            </a:r>
            <a:endParaRPr lang="en-US" sz="1600" dirty="0"/>
          </a:p>
          <a:p>
            <a:pPr>
              <a:buClr>
                <a:schemeClr val="accent1">
                  <a:lumMod val="75000"/>
                </a:schemeClr>
              </a:buClr>
            </a:pPr>
            <a:r>
              <a:rPr lang="en-US" sz="1600" dirty="0"/>
              <a:t>Youngs, I. (2025, June 17). </a:t>
            </a:r>
            <a:r>
              <a:rPr lang="en-US" sz="1600" i="1" dirty="0"/>
              <a:t>Social media now main source of news in US, research suggests.</a:t>
            </a:r>
            <a:br>
              <a:rPr lang="en-US" sz="1600" dirty="0"/>
            </a:br>
            <a:r>
              <a:rPr lang="en-US" sz="1600" dirty="0"/>
              <a:t>BBC News. </a:t>
            </a:r>
            <a:r>
              <a:rPr lang="en-US" sz="1600" dirty="0">
                <a:hlinkClick r:id="rId8"/>
              </a:rPr>
              <a:t>https://www.bbc.com/news/articles/c93lzyxkklpo</a:t>
            </a:r>
            <a:endParaRPr lang="en-US" sz="1600" dirty="0"/>
          </a:p>
        </p:txBody>
      </p:sp>
    </p:spTree>
    <p:extLst>
      <p:ext uri="{BB962C8B-B14F-4D97-AF65-F5344CB8AC3E}">
        <p14:creationId xmlns:p14="http://schemas.microsoft.com/office/powerpoint/2010/main" val="163503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FA5BCF-992E-73F6-CF60-28F39D9A1E20}"/>
            </a:ext>
          </a:extLst>
        </p:cNvPr>
        <p:cNvGrpSpPr/>
        <p:nvPr/>
      </p:nvGrpSpPr>
      <p:grpSpPr>
        <a:xfrm>
          <a:off x="0" y="0"/>
          <a:ext cx="0" cy="0"/>
          <a:chOff x="0" y="0"/>
          <a:chExt cx="0" cy="0"/>
        </a:xfrm>
      </p:grpSpPr>
      <p:sp>
        <p:nvSpPr>
          <p:cNvPr id="13" name="Isosceles Triangle 12">
            <a:extLst>
              <a:ext uri="{FF2B5EF4-FFF2-40B4-BE49-F238E27FC236}">
                <a16:creationId xmlns:a16="http://schemas.microsoft.com/office/drawing/2014/main" id="{A5CCBE81-D0F4-0523-394B-DBC516F52F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Parallelogram 14">
            <a:extLst>
              <a:ext uri="{FF2B5EF4-FFF2-40B4-BE49-F238E27FC236}">
                <a16:creationId xmlns:a16="http://schemas.microsoft.com/office/drawing/2014/main" id="{A003DE33-7898-401E-9A2B-80D29549F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5B0D1714-57CE-0449-E2FD-3250A31EF4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E6A6320-498C-A14D-D1FF-6E976A65E6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F7ADE49F-DDFB-1352-6F04-BA9293F60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853099-58EB-C64A-9B18-576C2E6328D6}"/>
              </a:ext>
            </a:extLst>
          </p:cNvPr>
          <p:cNvSpPr>
            <a:spLocks noGrp="1"/>
          </p:cNvSpPr>
          <p:nvPr>
            <p:ph type="title"/>
          </p:nvPr>
        </p:nvSpPr>
        <p:spPr>
          <a:xfrm>
            <a:off x="952310" y="266786"/>
            <a:ext cx="6487955" cy="1320800"/>
          </a:xfrm>
        </p:spPr>
        <p:txBody>
          <a:bodyPr vert="horz" lIns="91440" tIns="45720" rIns="91440" bIns="45720" rtlCol="0" anchor="t">
            <a:normAutofit/>
          </a:bodyPr>
          <a:lstStyle/>
          <a:p>
            <a:r>
              <a:rPr lang="en-US" b="1" dirty="0">
                <a:solidFill>
                  <a:schemeClr val="accent1">
                    <a:lumMod val="75000"/>
                  </a:schemeClr>
                </a:solidFill>
              </a:rPr>
              <a:t>Current Situation</a:t>
            </a:r>
          </a:p>
        </p:txBody>
      </p:sp>
      <p:sp>
        <p:nvSpPr>
          <p:cNvPr id="23" name="Rectangle 25">
            <a:extLst>
              <a:ext uri="{FF2B5EF4-FFF2-40B4-BE49-F238E27FC236}">
                <a16:creationId xmlns:a16="http://schemas.microsoft.com/office/drawing/2014/main" id="{052709ED-258B-85E2-3AE0-597707911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34AD0D6E-107F-DC54-28C7-9033BF836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D1D2AEC2-8928-EACA-D51C-ABBD54163917}"/>
              </a:ext>
            </a:extLst>
          </p:cNvPr>
          <p:cNvSpPr txBox="1"/>
          <p:nvPr/>
        </p:nvSpPr>
        <p:spPr>
          <a:xfrm>
            <a:off x="842597" y="1482223"/>
            <a:ext cx="8335705" cy="4817344"/>
          </a:xfrm>
          <a:prstGeom prst="rect">
            <a:avLst/>
          </a:prstGeom>
        </p:spPr>
        <p:txBody>
          <a:bodyPr vert="horz" lIns="91440" tIns="45720" rIns="91440" bIns="45720" rtlCol="0">
            <a:normAutofit fontScale="92500" lnSpcReduction="20000"/>
          </a:bodyPr>
          <a:lstStyle/>
          <a:p>
            <a:pPr>
              <a:buClr>
                <a:schemeClr val="accent1">
                  <a:lumMod val="75000"/>
                </a:schemeClr>
              </a:buClr>
            </a:pPr>
            <a:r>
              <a:rPr lang="en-US" sz="1600" b="1" dirty="0"/>
              <a:t>Communications Challenges &amp; Key Insights</a:t>
            </a:r>
          </a:p>
          <a:p>
            <a:pPr>
              <a:buClr>
                <a:schemeClr val="accent1">
                  <a:lumMod val="75000"/>
                </a:schemeClr>
              </a:buClr>
            </a:pPr>
            <a:endParaRPr lang="en-US" sz="1600" b="1" dirty="0"/>
          </a:p>
          <a:p>
            <a:pPr>
              <a:buClr>
                <a:schemeClr val="accent1">
                  <a:lumMod val="75000"/>
                </a:schemeClr>
              </a:buClr>
            </a:pPr>
            <a:endParaRPr lang="en-US" sz="1600" b="1" dirty="0"/>
          </a:p>
          <a:p>
            <a:pPr>
              <a:lnSpc>
                <a:spcPct val="160000"/>
              </a:lnSpc>
              <a:buClr>
                <a:schemeClr val="accent1">
                  <a:lumMod val="75000"/>
                </a:schemeClr>
              </a:buClr>
            </a:pPr>
            <a:r>
              <a:rPr lang="en-US" sz="1600" b="1" dirty="0"/>
              <a:t>Current Challenges</a:t>
            </a:r>
          </a:p>
          <a:p>
            <a:pPr marL="285750" indent="-285750">
              <a:lnSpc>
                <a:spcPct val="160000"/>
              </a:lnSpc>
              <a:buClr>
                <a:schemeClr val="accent1">
                  <a:lumMod val="75000"/>
                </a:schemeClr>
              </a:buClr>
              <a:buFont typeface="Arial" panose="020B0604020202020204" pitchFamily="34" charset="0"/>
              <a:buChar char="•"/>
            </a:pPr>
            <a:r>
              <a:rPr lang="en-US" sz="1600" dirty="0"/>
              <a:t>The Summit lifestyle is not always visible early in the discovery process</a:t>
            </a:r>
          </a:p>
          <a:p>
            <a:pPr marL="285750" indent="-285750">
              <a:lnSpc>
                <a:spcPct val="160000"/>
              </a:lnSpc>
              <a:buClr>
                <a:schemeClr val="accent1">
                  <a:lumMod val="75000"/>
                </a:schemeClr>
              </a:buClr>
              <a:buFont typeface="Arial" panose="020B0604020202020204" pitchFamily="34" charset="0"/>
              <a:buChar char="•"/>
            </a:pPr>
            <a:r>
              <a:rPr lang="en-US" sz="1600" dirty="0"/>
              <a:t>Much of the market relies on similar lifestyle language, making meaningful differentiation harder</a:t>
            </a:r>
          </a:p>
          <a:p>
            <a:pPr marL="285750" indent="-285750">
              <a:lnSpc>
                <a:spcPct val="160000"/>
              </a:lnSpc>
              <a:buClr>
                <a:schemeClr val="accent1">
                  <a:lumMod val="75000"/>
                </a:schemeClr>
              </a:buClr>
              <a:buFont typeface="Arial" panose="020B0604020202020204" pitchFamily="34" charset="0"/>
              <a:buChar char="•"/>
            </a:pPr>
            <a:r>
              <a:rPr lang="en-US" sz="1600" dirty="0"/>
              <a:t>Audiences depend heavily on digital research and peer experiences before engaging</a:t>
            </a:r>
          </a:p>
          <a:p>
            <a:pPr>
              <a:buClr>
                <a:schemeClr val="accent1">
                  <a:lumMod val="75000"/>
                </a:schemeClr>
              </a:buClr>
            </a:pPr>
            <a:endParaRPr lang="en-US" sz="1600" b="1" dirty="0"/>
          </a:p>
          <a:p>
            <a:pPr>
              <a:lnSpc>
                <a:spcPct val="160000"/>
              </a:lnSpc>
              <a:buClr>
                <a:schemeClr val="accent1">
                  <a:lumMod val="75000"/>
                </a:schemeClr>
              </a:buClr>
            </a:pPr>
            <a:r>
              <a:rPr lang="en-US" sz="1600" b="1" dirty="0"/>
              <a:t>Risks if Unaddressed</a:t>
            </a:r>
          </a:p>
          <a:p>
            <a:pPr marL="285750" indent="-285750">
              <a:lnSpc>
                <a:spcPct val="160000"/>
              </a:lnSpc>
              <a:buClr>
                <a:schemeClr val="accent1">
                  <a:lumMod val="75000"/>
                </a:schemeClr>
              </a:buClr>
              <a:buFont typeface="Arial" panose="020B0604020202020204" pitchFamily="34" charset="0"/>
              <a:buChar char="•"/>
            </a:pPr>
            <a:r>
              <a:rPr lang="en-US" sz="1600" dirty="0"/>
              <a:t>Misalignment between Summit’s values and audience perception</a:t>
            </a:r>
          </a:p>
          <a:p>
            <a:pPr marL="285750" indent="-285750">
              <a:lnSpc>
                <a:spcPct val="160000"/>
              </a:lnSpc>
              <a:buClr>
                <a:schemeClr val="accent1">
                  <a:lumMod val="75000"/>
                </a:schemeClr>
              </a:buClr>
              <a:buFont typeface="Arial" panose="020B0604020202020204" pitchFamily="34" charset="0"/>
              <a:buChar char="•"/>
            </a:pPr>
            <a:r>
              <a:rPr lang="en-US" sz="1600" dirty="0"/>
              <a:t>Missed opportunities to build early trust and emotional connection</a:t>
            </a:r>
          </a:p>
          <a:p>
            <a:pPr>
              <a:lnSpc>
                <a:spcPct val="150000"/>
              </a:lnSpc>
              <a:buClr>
                <a:schemeClr val="accent1">
                  <a:lumMod val="75000"/>
                </a:schemeClr>
              </a:buClr>
            </a:pPr>
            <a:endParaRPr lang="en-US" sz="1600" b="1" dirty="0"/>
          </a:p>
          <a:p>
            <a:pPr>
              <a:lnSpc>
                <a:spcPct val="150000"/>
              </a:lnSpc>
              <a:buClr>
                <a:schemeClr val="accent1">
                  <a:lumMod val="75000"/>
                </a:schemeClr>
              </a:buClr>
            </a:pPr>
            <a:r>
              <a:rPr lang="en-US" sz="1600" b="1" dirty="0"/>
              <a:t>Research &amp; Inputs</a:t>
            </a:r>
          </a:p>
          <a:p>
            <a:pPr marL="285750" indent="-285750">
              <a:lnSpc>
                <a:spcPct val="150000"/>
              </a:lnSpc>
              <a:buClr>
                <a:schemeClr val="accent1">
                  <a:lumMod val="75000"/>
                </a:schemeClr>
              </a:buClr>
              <a:buFont typeface="Arial" panose="020B0604020202020204" pitchFamily="34" charset="0"/>
              <a:buChar char="•"/>
            </a:pPr>
            <a:r>
              <a:rPr lang="en-US" sz="1600" dirty="0"/>
              <a:t>AARP research on lifestyle transitions among adults 50+</a:t>
            </a:r>
          </a:p>
          <a:p>
            <a:pPr marL="285750" indent="-285750">
              <a:lnSpc>
                <a:spcPct val="150000"/>
              </a:lnSpc>
              <a:buClr>
                <a:schemeClr val="accent1">
                  <a:lumMod val="75000"/>
                </a:schemeClr>
              </a:buClr>
              <a:buFont typeface="Arial" panose="020B0604020202020204" pitchFamily="34" charset="0"/>
              <a:buChar char="•"/>
            </a:pPr>
            <a:r>
              <a:rPr lang="en-US" sz="1600" dirty="0"/>
              <a:t>Industry trends on digital discovery and peer storytelling</a:t>
            </a:r>
          </a:p>
          <a:p>
            <a:pPr marL="914400" lvl="1" indent="-457200">
              <a:lnSpc>
                <a:spcPct val="170000"/>
              </a:lnSpc>
              <a:buFont typeface="Arial" panose="020B0604020202020204" pitchFamily="34" charset="0"/>
              <a:buChar char="•"/>
            </a:pPr>
            <a:endParaRPr lang="en-US" sz="3000" dirty="0"/>
          </a:p>
          <a:p>
            <a:endParaRPr lang="en-US" sz="3000" dirty="0"/>
          </a:p>
          <a:p>
            <a:pPr>
              <a:lnSpc>
                <a:spcPct val="90000"/>
              </a:lnSpc>
              <a:spcBef>
                <a:spcPts val="1000"/>
              </a:spcBef>
              <a:buClr>
                <a:schemeClr val="accent1"/>
              </a:buClr>
              <a:buSzPct val="80000"/>
              <a:buFont typeface="Wingdings 3" charset="2"/>
              <a:buChar char=""/>
            </a:pPr>
            <a:endParaRPr lang="en-US" sz="1500" dirty="0">
              <a:solidFill>
                <a:schemeClr val="tx1">
                  <a:lumMod val="75000"/>
                  <a:lumOff val="25000"/>
                </a:schemeClr>
              </a:solidFill>
            </a:endParaRPr>
          </a:p>
        </p:txBody>
      </p:sp>
      <p:sp>
        <p:nvSpPr>
          <p:cNvPr id="27" name="Rectangle 27">
            <a:extLst>
              <a:ext uri="{FF2B5EF4-FFF2-40B4-BE49-F238E27FC236}">
                <a16:creationId xmlns:a16="http://schemas.microsoft.com/office/drawing/2014/main" id="{38B669A3-FB48-7958-4AD8-BCFED1AE3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69D2C92E-C8B1-48EA-AC34-1ABA6CBA8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9">
            <a:extLst>
              <a:ext uri="{FF2B5EF4-FFF2-40B4-BE49-F238E27FC236}">
                <a16:creationId xmlns:a16="http://schemas.microsoft.com/office/drawing/2014/main" id="{FC7FDEFF-25A2-20E6-E3EA-5561A27BB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DA1B3F7A-503F-752E-652C-1DFF70CEE7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55920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group of people posing for a photo&#10;&#10;AI-generated content may be incorrect.">
            <a:extLst>
              <a:ext uri="{FF2B5EF4-FFF2-40B4-BE49-F238E27FC236}">
                <a16:creationId xmlns:a16="http://schemas.microsoft.com/office/drawing/2014/main" id="{B6B09733-D46B-0383-B61E-74574055EE50}"/>
              </a:ext>
            </a:extLst>
          </p:cNvPr>
          <p:cNvPicPr>
            <a:picLocks noChangeAspect="1"/>
          </p:cNvPicPr>
          <p:nvPr/>
        </p:nvPicPr>
        <p:blipFill>
          <a:blip r:embed="rId3">
            <a:extLst>
              <a:ext uri="{837473B0-CC2E-450A-ABE3-18F120FF3D39}">
                <a1611:picAttrSrcUrl xmlns:a1611="http://schemas.microsoft.com/office/drawing/2016/11/main" r:id="rId4"/>
              </a:ext>
            </a:extLst>
          </a:blip>
          <a:srcRect l="3901" r="18990" b="-2"/>
          <a:stretch>
            <a:fillRect/>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5756640-7018-4AF5-A495-05F0B9992CEC}"/>
              </a:ext>
            </a:extLst>
          </p:cNvPr>
          <p:cNvSpPr>
            <a:spLocks noGrp="1"/>
          </p:cNvSpPr>
          <p:nvPr>
            <p:ph type="title"/>
          </p:nvPr>
        </p:nvSpPr>
        <p:spPr>
          <a:xfrm>
            <a:off x="677333" y="609601"/>
            <a:ext cx="4293501" cy="1219200"/>
          </a:xfrm>
        </p:spPr>
        <p:txBody>
          <a:bodyPr>
            <a:normAutofit/>
          </a:bodyPr>
          <a:lstStyle/>
          <a:p>
            <a:r>
              <a:rPr lang="en-US" sz="3200" b="1" dirty="0">
                <a:solidFill>
                  <a:schemeClr val="accent1">
                    <a:lumMod val="75000"/>
                  </a:schemeClr>
                </a:solidFill>
              </a:rPr>
              <a:t>Internal Stakeholders</a:t>
            </a:r>
            <a:endParaRPr lang="en-US" sz="3300" b="1" dirty="0">
              <a:solidFill>
                <a:schemeClr val="accent1">
                  <a:lumMod val="75000"/>
                </a:schemeClr>
              </a:solidFill>
            </a:endParaRPr>
          </a:p>
        </p:txBody>
      </p:sp>
      <p:sp>
        <p:nvSpPr>
          <p:cNvPr id="10" name="Rectangle 1">
            <a:extLst>
              <a:ext uri="{FF2B5EF4-FFF2-40B4-BE49-F238E27FC236}">
                <a16:creationId xmlns:a16="http://schemas.microsoft.com/office/drawing/2014/main" id="{2D1699D7-9835-29E9-77D6-9AA1A980DBC2}"/>
              </a:ext>
            </a:extLst>
          </p:cNvPr>
          <p:cNvSpPr>
            <a:spLocks noGrp="1" noChangeArrowheads="1"/>
          </p:cNvSpPr>
          <p:nvPr>
            <p:ph idx="1"/>
          </p:nvPr>
        </p:nvSpPr>
        <p:spPr bwMode="auto">
          <a:xfrm>
            <a:off x="442304" y="1684866"/>
            <a:ext cx="4763557" cy="381000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Community Management Team (Managers, Directors, Owners, and/or Administrators)</a:t>
            </a:r>
          </a:p>
          <a:p>
            <a:pPr marL="0" lvl="0" indent="0" defTabSz="914400" eaLnBrk="0" fontAlgn="base" hangingPunct="0">
              <a:spcBef>
                <a:spcPct val="0"/>
              </a:spcBef>
              <a:spcAft>
                <a:spcPct val="0"/>
              </a:spcAft>
              <a:buClr>
                <a:schemeClr val="accent1">
                  <a:lumMod val="75000"/>
                </a:schemeClr>
              </a:buClr>
              <a:buSzTx/>
              <a:buNone/>
            </a:pPr>
            <a:endParaRPr lang="en-US" altLang="en-US" sz="1600" dirty="0">
              <a:solidFill>
                <a:schemeClr val="tx1"/>
              </a:solidFill>
            </a:endParaRPr>
          </a:p>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Healthcare / Wellness Staff</a:t>
            </a:r>
          </a:p>
          <a:p>
            <a:pPr lvl="0" defTabSz="914400" eaLnBrk="0" fontAlgn="base" hangingPunct="0">
              <a:spcBef>
                <a:spcPct val="0"/>
              </a:spcBef>
              <a:spcAft>
                <a:spcPct val="0"/>
              </a:spcAft>
              <a:buClr>
                <a:schemeClr val="accent1">
                  <a:lumMod val="75000"/>
                </a:schemeClr>
              </a:buClr>
              <a:buSzTx/>
              <a:buFont typeface="Wingdings" pitchFamily="2" charset="2"/>
              <a:buChar char="Ø"/>
            </a:pPr>
            <a:endParaRPr lang="en-US" altLang="en-US" sz="1600" dirty="0">
              <a:solidFill>
                <a:schemeClr val="tx1"/>
              </a:solidFill>
            </a:endParaRPr>
          </a:p>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Facilities / Maintenance Staff</a:t>
            </a:r>
          </a:p>
          <a:p>
            <a:pPr lvl="0" defTabSz="914400" eaLnBrk="0" fontAlgn="base" hangingPunct="0">
              <a:spcBef>
                <a:spcPct val="0"/>
              </a:spcBef>
              <a:spcAft>
                <a:spcPct val="0"/>
              </a:spcAft>
              <a:buClr>
                <a:schemeClr val="accent1">
                  <a:lumMod val="75000"/>
                </a:schemeClr>
              </a:buClr>
              <a:buSzTx/>
              <a:buFont typeface="Wingdings" pitchFamily="2" charset="2"/>
              <a:buChar char="Ø"/>
            </a:pPr>
            <a:endParaRPr lang="en-US" altLang="en-US" sz="1600" dirty="0">
              <a:solidFill>
                <a:schemeClr val="tx1"/>
              </a:solidFill>
            </a:endParaRPr>
          </a:p>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Leasing Agents</a:t>
            </a:r>
          </a:p>
          <a:p>
            <a:pPr lvl="0" defTabSz="914400" eaLnBrk="0" fontAlgn="base" hangingPunct="0">
              <a:spcBef>
                <a:spcPct val="0"/>
              </a:spcBef>
              <a:spcAft>
                <a:spcPct val="0"/>
              </a:spcAft>
              <a:buClr>
                <a:schemeClr val="accent1">
                  <a:lumMod val="75000"/>
                </a:schemeClr>
              </a:buClr>
              <a:buSzTx/>
              <a:buFont typeface="Wingdings" pitchFamily="2" charset="2"/>
              <a:buChar char="Ø"/>
            </a:pPr>
            <a:endParaRPr lang="en-US" altLang="en-US" sz="1600" dirty="0">
              <a:solidFill>
                <a:schemeClr val="tx1"/>
              </a:solidFill>
            </a:endParaRPr>
          </a:p>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Security and Safety Officers: To ensure safety and reduce chances of theft or trespassing</a:t>
            </a:r>
          </a:p>
          <a:p>
            <a:pPr lvl="0" defTabSz="914400" eaLnBrk="0" fontAlgn="base" hangingPunct="0">
              <a:spcBef>
                <a:spcPct val="0"/>
              </a:spcBef>
              <a:spcAft>
                <a:spcPct val="0"/>
              </a:spcAft>
              <a:buClr>
                <a:schemeClr val="accent1">
                  <a:lumMod val="75000"/>
                </a:schemeClr>
              </a:buClr>
              <a:buSzTx/>
              <a:buFont typeface="Wingdings" pitchFamily="2" charset="2"/>
              <a:buChar char="Ø"/>
            </a:pPr>
            <a:endParaRPr lang="en-US" altLang="en-US" sz="1600" dirty="0">
              <a:solidFill>
                <a:schemeClr val="tx1"/>
              </a:solidFill>
            </a:endParaRPr>
          </a:p>
          <a:p>
            <a:pPr lvl="0" defTabSz="914400" eaLnBrk="0" fontAlgn="base" hangingPunct="0">
              <a:spcBef>
                <a:spcPct val="0"/>
              </a:spcBef>
              <a:spcAft>
                <a:spcPct val="0"/>
              </a:spcAft>
              <a:buClr>
                <a:schemeClr val="accent1">
                  <a:lumMod val="75000"/>
                </a:schemeClr>
              </a:buClr>
              <a:buSzTx/>
              <a:buFont typeface="Wingdings" pitchFamily="2" charset="2"/>
              <a:buChar char="Ø"/>
            </a:pPr>
            <a:r>
              <a:rPr lang="en-US" altLang="en-US" sz="1600" dirty="0">
                <a:solidFill>
                  <a:schemeClr val="tx1"/>
                </a:solidFill>
              </a:rPr>
              <a:t>Legal Counsel: </a:t>
            </a:r>
            <a:r>
              <a:rPr lang="en-US" sz="1600" b="0" i="0" dirty="0">
                <a:solidFill>
                  <a:schemeClr val="tx1"/>
                </a:solidFill>
                <a:effectLst/>
              </a:rPr>
              <a:t>To mitigate reputational risk, lawsuits, and social media blunders</a:t>
            </a:r>
          </a:p>
          <a:p>
            <a:pPr marL="457200" lvl="1" indent="0" defTabSz="914400" eaLnBrk="0" fontAlgn="base" hangingPunct="0">
              <a:spcBef>
                <a:spcPct val="0"/>
              </a:spcBef>
              <a:spcAft>
                <a:spcPct val="0"/>
              </a:spcAft>
              <a:buClr>
                <a:schemeClr val="accent1">
                  <a:lumMod val="75000"/>
                </a:schemeClr>
              </a:buClr>
              <a:buSzTx/>
              <a:buNone/>
            </a:pPr>
            <a:endParaRPr lang="en-US" altLang="en-US" sz="1400" dirty="0">
              <a:solidFill>
                <a:schemeClr val="tx1"/>
              </a:solidFill>
            </a:endParaRPr>
          </a:p>
        </p:txBody>
      </p:sp>
      <p:cxnSp>
        <p:nvCxnSpPr>
          <p:cNvPr id="17" name="Straight Connector 1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1482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648D3C-6D99-4AAF-C608-B1E6DCEE9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38CC1-B1AB-C90D-FE14-8543F5B12D7F}"/>
              </a:ext>
            </a:extLst>
          </p:cNvPr>
          <p:cNvSpPr>
            <a:spLocks noGrp="1"/>
          </p:cNvSpPr>
          <p:nvPr>
            <p:ph type="title"/>
          </p:nvPr>
        </p:nvSpPr>
        <p:spPr>
          <a:xfrm>
            <a:off x="677334" y="609600"/>
            <a:ext cx="8596668" cy="1320800"/>
          </a:xfrm>
        </p:spPr>
        <p:txBody>
          <a:bodyPr anchor="t">
            <a:normAutofit/>
          </a:bodyPr>
          <a:lstStyle/>
          <a:p>
            <a:r>
              <a:rPr lang="en-US" b="1" dirty="0">
                <a:solidFill>
                  <a:schemeClr val="accent1">
                    <a:lumMod val="75000"/>
                  </a:schemeClr>
                </a:solidFill>
              </a:rPr>
              <a:t>External Stakeholders</a:t>
            </a:r>
          </a:p>
        </p:txBody>
      </p:sp>
      <p:pic>
        <p:nvPicPr>
          <p:cNvPr id="5" name="Picture 4" descr="A close-up of a person smiling&#10;&#10;AI-generated content may be incorrect.">
            <a:extLst>
              <a:ext uri="{FF2B5EF4-FFF2-40B4-BE49-F238E27FC236}">
                <a16:creationId xmlns:a16="http://schemas.microsoft.com/office/drawing/2014/main" id="{F1AC0A80-3EF8-C95D-27BB-216F73185F9C}"/>
              </a:ext>
            </a:extLst>
          </p:cNvPr>
          <p:cNvPicPr>
            <a:picLocks noChangeAspect="1"/>
          </p:cNvPicPr>
          <p:nvPr/>
        </p:nvPicPr>
        <p:blipFill>
          <a:blip r:embed="rId3">
            <a:extLst>
              <a:ext uri="{837473B0-CC2E-450A-ABE3-18F120FF3D39}">
                <a1611:picAttrSrcUrl xmlns:a1611="http://schemas.microsoft.com/office/drawing/2016/11/main" r:id="rId4"/>
              </a:ext>
            </a:extLst>
          </a:blip>
          <a:srcRect l="14563" r="9811" b="-2"/>
          <a:stretch>
            <a:fillRect/>
          </a:stretch>
        </p:blipFill>
        <p:spPr>
          <a:xfrm>
            <a:off x="5868051" y="1930400"/>
            <a:ext cx="3708051" cy="3260664"/>
          </a:xfrm>
          <a:prstGeom prst="rect">
            <a:avLst/>
          </a:prstGeom>
        </p:spPr>
      </p:pic>
      <p:sp>
        <p:nvSpPr>
          <p:cNvPr id="4" name="Rectangle 2">
            <a:extLst>
              <a:ext uri="{FF2B5EF4-FFF2-40B4-BE49-F238E27FC236}">
                <a16:creationId xmlns:a16="http://schemas.microsoft.com/office/drawing/2014/main" id="{AC14C7A4-3870-1076-C33D-28268473C1C3}"/>
              </a:ext>
            </a:extLst>
          </p:cNvPr>
          <p:cNvSpPr>
            <a:spLocks noGrp="1" noChangeArrowheads="1"/>
          </p:cNvSpPr>
          <p:nvPr>
            <p:ph idx="1"/>
          </p:nvPr>
        </p:nvSpPr>
        <p:spPr bwMode="auto">
          <a:xfrm>
            <a:off x="1031102" y="1704134"/>
            <a:ext cx="4413733"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Residents</a:t>
            </a:r>
          </a:p>
          <a:p>
            <a:pPr marL="0" marR="0" lvl="0" indent="0" algn="l" defTabSz="914400" rtl="0" eaLnBrk="0" fontAlgn="base" latinLnBrk="0" hangingPunct="0">
              <a:lnSpc>
                <a:spcPct val="100000"/>
              </a:lnSpc>
              <a:spcBef>
                <a:spcPct val="0"/>
              </a:spcBef>
              <a:spcAft>
                <a:spcPct val="0"/>
              </a:spcAft>
              <a:buClr>
                <a:schemeClr val="accent1">
                  <a:lumMod val="75000"/>
                </a:schemeClr>
              </a:buClr>
              <a:buSzTx/>
              <a:buNone/>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Families of Residents</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Vendors &amp; Suppliers</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Community Partners</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Collaborators</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Media (Local, Regional, National)</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Emergency Services (Local and Federal)</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Healthcare Providers / Hospitals (Local)</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Insurance Companies</a:t>
            </a: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
                <a:schemeClr val="accent1">
                  <a:lumMod val="75000"/>
                </a:schemeClr>
              </a:buClr>
              <a:buSzTx/>
              <a:buFont typeface="Wingdings" pitchFamily="2" charset="2"/>
              <a:buChar char="Ø"/>
              <a:tabLst/>
            </a:pPr>
            <a:r>
              <a:rPr kumimoji="0" lang="en-US" altLang="en-US" sz="1400" b="1" i="0" u="none" strike="noStrike" cap="none" normalizeH="0" baseline="0" dirty="0">
                <a:ln>
                  <a:noFill/>
                </a:ln>
                <a:solidFill>
                  <a:schemeClr val="tx1"/>
                </a:solidFill>
                <a:effectLst/>
              </a:rPr>
              <a:t>Government Agencies (Local)</a:t>
            </a:r>
          </a:p>
        </p:txBody>
      </p:sp>
    </p:spTree>
    <p:extLst>
      <p:ext uri="{BB962C8B-B14F-4D97-AF65-F5344CB8AC3E}">
        <p14:creationId xmlns:p14="http://schemas.microsoft.com/office/powerpoint/2010/main" val="4002252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2212-5053-5D48-2E95-EFB330E5D28E}"/>
              </a:ext>
            </a:extLst>
          </p:cNvPr>
          <p:cNvSpPr>
            <a:spLocks noGrp="1"/>
          </p:cNvSpPr>
          <p:nvPr>
            <p:ph type="title"/>
          </p:nvPr>
        </p:nvSpPr>
        <p:spPr>
          <a:xfrm>
            <a:off x="2818151" y="609600"/>
            <a:ext cx="6455850" cy="1117027"/>
          </a:xfrm>
        </p:spPr>
        <p:txBody>
          <a:bodyPr anchor="ctr">
            <a:normAutofit/>
          </a:bodyPr>
          <a:lstStyle/>
          <a:p>
            <a:r>
              <a:rPr lang="en-US" b="1" dirty="0">
                <a:solidFill>
                  <a:schemeClr val="accent1">
                    <a:lumMod val="75000"/>
                  </a:schemeClr>
                </a:solidFill>
              </a:rPr>
              <a:t>Recommended Key Message</a:t>
            </a:r>
          </a:p>
        </p:txBody>
      </p:sp>
      <p:pic>
        <p:nvPicPr>
          <p:cNvPr id="7" name="Graphic 6" descr="Mountains">
            <a:extLst>
              <a:ext uri="{FF2B5EF4-FFF2-40B4-BE49-F238E27FC236}">
                <a16:creationId xmlns:a16="http://schemas.microsoft.com/office/drawing/2014/main" id="{9FF70A8A-1BC1-F491-6CAB-00E826EEFE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814" y="1726627"/>
            <a:ext cx="2830383" cy="2830383"/>
          </a:xfrm>
          <a:prstGeom prst="rect">
            <a:avLst/>
          </a:prstGeom>
        </p:spPr>
      </p:pic>
      <p:sp>
        <p:nvSpPr>
          <p:cNvPr id="3" name="Content Placeholder 2">
            <a:extLst>
              <a:ext uri="{FF2B5EF4-FFF2-40B4-BE49-F238E27FC236}">
                <a16:creationId xmlns:a16="http://schemas.microsoft.com/office/drawing/2014/main" id="{9CFCD133-037E-D8E1-8DA3-5F2D94747F61}"/>
              </a:ext>
            </a:extLst>
          </p:cNvPr>
          <p:cNvSpPr>
            <a:spLocks noGrp="1"/>
          </p:cNvSpPr>
          <p:nvPr>
            <p:ph idx="1"/>
          </p:nvPr>
        </p:nvSpPr>
        <p:spPr>
          <a:xfrm>
            <a:off x="3927423" y="2490373"/>
            <a:ext cx="5478488" cy="2396421"/>
          </a:xfrm>
        </p:spPr>
        <p:txBody>
          <a:bodyPr>
            <a:normAutofit/>
          </a:bodyPr>
          <a:lstStyle/>
          <a:p>
            <a:pPr marL="0" indent="0">
              <a:buNone/>
            </a:pPr>
            <a:r>
              <a:rPr lang="en-US" b="1" dirty="0"/>
              <a:t>Active Lifestyle</a:t>
            </a:r>
          </a:p>
          <a:p>
            <a:pPr marL="0" indent="0">
              <a:buNone/>
            </a:pPr>
            <a:r>
              <a:rPr lang="en-US" i="1" dirty="0"/>
              <a:t>Where adventure starts here and community connection guides the way</a:t>
            </a:r>
            <a:endParaRPr lang="en-US" dirty="0"/>
          </a:p>
          <a:p>
            <a:pPr marL="0" indent="0">
              <a:buNone/>
            </a:pPr>
            <a:endParaRPr lang="en-US" dirty="0"/>
          </a:p>
        </p:txBody>
      </p:sp>
    </p:spTree>
    <p:extLst>
      <p:ext uri="{BB962C8B-B14F-4D97-AF65-F5344CB8AC3E}">
        <p14:creationId xmlns:p14="http://schemas.microsoft.com/office/powerpoint/2010/main" val="1353761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ABC5A-1D02-9D82-1C18-CB10A60B3DD6}"/>
              </a:ext>
            </a:extLst>
          </p:cNvPr>
          <p:cNvSpPr>
            <a:spLocks noGrp="1"/>
          </p:cNvSpPr>
          <p:nvPr>
            <p:ph type="title"/>
          </p:nvPr>
        </p:nvSpPr>
        <p:spPr/>
        <p:txBody>
          <a:bodyPr/>
          <a:lstStyle/>
          <a:p>
            <a:r>
              <a:rPr lang="en-US" b="1" dirty="0">
                <a:solidFill>
                  <a:schemeClr val="accent1">
                    <a:lumMod val="75000"/>
                  </a:schemeClr>
                </a:solidFill>
              </a:rPr>
              <a:t>Communications Objectives</a:t>
            </a:r>
          </a:p>
        </p:txBody>
      </p:sp>
      <p:sp>
        <p:nvSpPr>
          <p:cNvPr id="3" name="Content Placeholder 2">
            <a:extLst>
              <a:ext uri="{FF2B5EF4-FFF2-40B4-BE49-F238E27FC236}">
                <a16:creationId xmlns:a16="http://schemas.microsoft.com/office/drawing/2014/main" id="{5DDC8963-5112-E4F3-6E83-B0B2EF1AFDB0}"/>
              </a:ext>
            </a:extLst>
          </p:cNvPr>
          <p:cNvSpPr>
            <a:spLocks noGrp="1"/>
          </p:cNvSpPr>
          <p:nvPr>
            <p:ph idx="1"/>
          </p:nvPr>
        </p:nvSpPr>
        <p:spPr>
          <a:xfrm>
            <a:off x="677333" y="1927828"/>
            <a:ext cx="8999101" cy="4507696"/>
          </a:xfrm>
        </p:spPr>
        <p:txBody>
          <a:bodyPr>
            <a:normAutofit fontScale="77500" lnSpcReduction="20000"/>
          </a:bodyPr>
          <a:lstStyle/>
          <a:p>
            <a:pPr marL="0" indent="0">
              <a:buNone/>
            </a:pPr>
            <a:endParaRPr lang="en-US" b="1" dirty="0">
              <a:solidFill>
                <a:schemeClr val="tx1"/>
              </a:solidFill>
            </a:endParaRPr>
          </a:p>
          <a:p>
            <a:pPr marL="0" indent="0">
              <a:buNone/>
            </a:pPr>
            <a:r>
              <a:rPr lang="en-US" b="1" dirty="0">
                <a:solidFill>
                  <a:schemeClr val="tx1"/>
                </a:solidFill>
              </a:rPr>
              <a:t>Brand Positioning &amp; Messaging</a:t>
            </a:r>
          </a:p>
          <a:p>
            <a:pPr>
              <a:buClr>
                <a:schemeClr val="accent1">
                  <a:lumMod val="75000"/>
                </a:schemeClr>
              </a:buClr>
              <a:buSzPct val="100000"/>
              <a:buFont typeface="Arial" panose="020B0604020202020204" pitchFamily="34" charset="0"/>
              <a:buChar char="•"/>
            </a:pPr>
            <a:r>
              <a:rPr lang="en-US" dirty="0">
                <a:solidFill>
                  <a:schemeClr val="tx1"/>
                </a:solidFill>
              </a:rPr>
              <a:t>Anchor the campaign around </a:t>
            </a:r>
            <a:r>
              <a:rPr lang="en-US" b="1" dirty="0">
                <a:solidFill>
                  <a:schemeClr val="tx1"/>
                </a:solidFill>
              </a:rPr>
              <a:t>#</a:t>
            </a:r>
            <a:r>
              <a:rPr lang="en-US" b="1" dirty="0" err="1">
                <a:solidFill>
                  <a:schemeClr val="tx1"/>
                </a:solidFill>
              </a:rPr>
              <a:t>BeatTheSummit</a:t>
            </a:r>
            <a:r>
              <a:rPr lang="en-US" dirty="0">
                <a:solidFill>
                  <a:schemeClr val="tx1"/>
                </a:solidFill>
              </a:rPr>
              <a:t>, launched through a signature 10K outdoor event</a:t>
            </a:r>
          </a:p>
          <a:p>
            <a:pPr>
              <a:buClr>
                <a:schemeClr val="accent1">
                  <a:lumMod val="75000"/>
                </a:schemeClr>
              </a:buClr>
              <a:buSzPct val="100000"/>
              <a:buFont typeface="Arial" panose="020B0604020202020204" pitchFamily="34" charset="0"/>
              <a:buChar char="•"/>
            </a:pPr>
            <a:r>
              <a:rPr lang="en-US" dirty="0">
                <a:solidFill>
                  <a:schemeClr val="tx1"/>
                </a:solidFill>
              </a:rPr>
              <a:t>Use </a:t>
            </a:r>
            <a:r>
              <a:rPr lang="en-US" b="1" dirty="0">
                <a:solidFill>
                  <a:schemeClr val="tx1"/>
                </a:solidFill>
              </a:rPr>
              <a:t>“Conquer Your Summit”</a:t>
            </a:r>
            <a:r>
              <a:rPr lang="en-US" dirty="0">
                <a:solidFill>
                  <a:schemeClr val="tx1"/>
                </a:solidFill>
              </a:rPr>
              <a:t> consistently across billboards, local media, and print</a:t>
            </a:r>
          </a:p>
          <a:p>
            <a:pPr>
              <a:buClr>
                <a:schemeClr val="accent1">
                  <a:lumMod val="75000"/>
                </a:schemeClr>
              </a:buClr>
              <a:buSzPct val="100000"/>
              <a:buFont typeface="Arial" panose="020B0604020202020204" pitchFamily="34" charset="0"/>
              <a:buChar char="•"/>
            </a:pPr>
            <a:r>
              <a:rPr lang="en-US" dirty="0">
                <a:solidFill>
                  <a:schemeClr val="tx1"/>
                </a:solidFill>
              </a:rPr>
              <a:t>Leverage outdoor advertising to reach audiences during high-attention commute moments</a:t>
            </a:r>
          </a:p>
          <a:p>
            <a:pPr>
              <a:buClr>
                <a:schemeClr val="accent1">
                  <a:lumMod val="75000"/>
                </a:schemeClr>
              </a:buClr>
              <a:buSzPct val="100000"/>
              <a:buFont typeface="Arial" panose="020B0604020202020204" pitchFamily="34" charset="0"/>
              <a:buChar char="•"/>
            </a:pPr>
            <a:r>
              <a:rPr lang="en-US" dirty="0">
                <a:solidFill>
                  <a:schemeClr val="tx1"/>
                </a:solidFill>
              </a:rPr>
              <a:t>Differentiate from competitors by emphasizing adventure-based living over traditional senior activities</a:t>
            </a:r>
          </a:p>
          <a:p>
            <a:pPr>
              <a:buClr>
                <a:schemeClr val="accent1">
                  <a:lumMod val="75000"/>
                </a:schemeClr>
              </a:buClr>
              <a:buSzPct val="100000"/>
              <a:buFont typeface="Arial" panose="020B0604020202020204" pitchFamily="34" charset="0"/>
              <a:buChar char="•"/>
            </a:pPr>
            <a:r>
              <a:rPr lang="en-US" dirty="0">
                <a:solidFill>
                  <a:schemeClr val="tx1"/>
                </a:solidFill>
              </a:rPr>
              <a:t>Incorporate medical professionals to reinforce the benefits of adventure therapy and build trust</a:t>
            </a:r>
          </a:p>
          <a:p>
            <a:pPr>
              <a:buClr>
                <a:schemeClr val="accent1">
                  <a:lumMod val="75000"/>
                </a:schemeClr>
              </a:buClr>
              <a:buSzPct val="100000"/>
              <a:buFont typeface="Arial" panose="020B0604020202020204" pitchFamily="34" charset="0"/>
              <a:buChar char="•"/>
            </a:pPr>
            <a:endParaRPr lang="en-US" b="1" dirty="0">
              <a:solidFill>
                <a:schemeClr val="tx1"/>
              </a:solidFill>
            </a:endParaRPr>
          </a:p>
          <a:p>
            <a:pPr marL="0" indent="0">
              <a:buNone/>
            </a:pPr>
            <a:r>
              <a:rPr lang="en-US" b="1" dirty="0">
                <a:solidFill>
                  <a:schemeClr val="tx1"/>
                </a:solidFill>
              </a:rPr>
              <a:t>Content &amp; Social Media Strategy</a:t>
            </a:r>
          </a:p>
          <a:p>
            <a:pPr>
              <a:buClr>
                <a:schemeClr val="accent1">
                  <a:lumMod val="75000"/>
                </a:schemeClr>
              </a:buClr>
              <a:buSzPct val="100000"/>
              <a:buFont typeface="Arial" panose="020B0604020202020204" pitchFamily="34" charset="0"/>
              <a:buChar char="•"/>
            </a:pPr>
            <a:r>
              <a:rPr lang="en-US" dirty="0">
                <a:solidFill>
                  <a:schemeClr val="tx1"/>
                </a:solidFill>
              </a:rPr>
              <a:t>Employee and Resident Ambassadors share authentic lifestyle content on YouTube and Facebook</a:t>
            </a:r>
          </a:p>
          <a:p>
            <a:pPr>
              <a:buClr>
                <a:schemeClr val="accent1">
                  <a:lumMod val="75000"/>
                </a:schemeClr>
              </a:buClr>
              <a:buSzPct val="100000"/>
              <a:buFont typeface="Arial" panose="020B0604020202020204" pitchFamily="34" charset="0"/>
              <a:buChar char="•"/>
            </a:pPr>
            <a:r>
              <a:rPr lang="en-US" dirty="0">
                <a:solidFill>
                  <a:schemeClr val="tx1"/>
                </a:solidFill>
              </a:rPr>
              <a:t>Strengthen SEO and visibility using </a:t>
            </a:r>
            <a:r>
              <a:rPr lang="en-US" b="1" dirty="0">
                <a:solidFill>
                  <a:schemeClr val="tx1"/>
                </a:solidFill>
              </a:rPr>
              <a:t>#</a:t>
            </a:r>
            <a:r>
              <a:rPr lang="en-US" b="1" dirty="0" err="1">
                <a:solidFill>
                  <a:schemeClr val="tx1"/>
                </a:solidFill>
              </a:rPr>
              <a:t>ConquerYourSummit</a:t>
            </a:r>
            <a:r>
              <a:rPr lang="en-US" b="1" dirty="0">
                <a:solidFill>
                  <a:schemeClr val="tx1"/>
                </a:solidFill>
              </a:rPr>
              <a:t> #</a:t>
            </a:r>
            <a:r>
              <a:rPr lang="en-US" b="1" dirty="0" err="1">
                <a:solidFill>
                  <a:schemeClr val="tx1"/>
                </a:solidFill>
              </a:rPr>
              <a:t>BeatTheSummit</a:t>
            </a:r>
            <a:r>
              <a:rPr lang="en-US" b="1" dirty="0">
                <a:solidFill>
                  <a:schemeClr val="tx1"/>
                </a:solidFill>
              </a:rPr>
              <a:t> #</a:t>
            </a:r>
            <a:r>
              <a:rPr lang="en-US" b="1" dirty="0" err="1">
                <a:solidFill>
                  <a:schemeClr val="tx1"/>
                </a:solidFill>
              </a:rPr>
              <a:t>LiveYourSummitLife</a:t>
            </a:r>
            <a:endParaRPr lang="en-US" dirty="0">
              <a:solidFill>
                <a:schemeClr val="tx1"/>
              </a:solidFill>
            </a:endParaRPr>
          </a:p>
          <a:p>
            <a:pPr marL="0" indent="0">
              <a:buSzPct val="100000"/>
              <a:buNone/>
            </a:pPr>
            <a:endParaRPr lang="en-US" b="1" dirty="0">
              <a:solidFill>
                <a:schemeClr val="tx1"/>
              </a:solidFill>
            </a:endParaRPr>
          </a:p>
          <a:p>
            <a:pPr marL="0" indent="0">
              <a:buSzPct val="100000"/>
              <a:buNone/>
            </a:pPr>
            <a:r>
              <a:rPr lang="en-US" b="1" dirty="0">
                <a:solidFill>
                  <a:schemeClr val="tx1"/>
                </a:solidFill>
              </a:rPr>
              <a:t>Event Marketing &amp; Partnerships</a:t>
            </a:r>
          </a:p>
          <a:p>
            <a:pPr>
              <a:buClr>
                <a:schemeClr val="accent1">
                  <a:lumMod val="75000"/>
                </a:schemeClr>
              </a:buClr>
              <a:buSzPct val="100000"/>
              <a:buFont typeface="Arial" panose="020B0604020202020204" pitchFamily="34" charset="0"/>
              <a:buChar char="•"/>
            </a:pPr>
            <a:r>
              <a:rPr lang="en-US" dirty="0">
                <a:solidFill>
                  <a:schemeClr val="tx1"/>
                </a:solidFill>
              </a:rPr>
              <a:t>Partner with the </a:t>
            </a:r>
            <a:r>
              <a:rPr lang="en-US" b="1" dirty="0">
                <a:solidFill>
                  <a:schemeClr val="tx1"/>
                </a:solidFill>
              </a:rPr>
              <a:t>U.S. National Whitewater Center</a:t>
            </a:r>
            <a:r>
              <a:rPr lang="en-US" dirty="0">
                <a:solidFill>
                  <a:schemeClr val="tx1"/>
                </a:solidFill>
              </a:rPr>
              <a:t> and local farmers markets for community-facing events</a:t>
            </a:r>
          </a:p>
          <a:p>
            <a:pPr marL="0" indent="0">
              <a:buNone/>
            </a:pPr>
            <a:endParaRPr lang="en-US" dirty="0"/>
          </a:p>
        </p:txBody>
      </p:sp>
      <p:sp>
        <p:nvSpPr>
          <p:cNvPr id="4" name="TextBox 3">
            <a:extLst>
              <a:ext uri="{FF2B5EF4-FFF2-40B4-BE49-F238E27FC236}">
                <a16:creationId xmlns:a16="http://schemas.microsoft.com/office/drawing/2014/main" id="{CF00F28A-F760-5D33-587B-DF0CD47E87B4}"/>
              </a:ext>
            </a:extLst>
          </p:cNvPr>
          <p:cNvSpPr txBox="1"/>
          <p:nvPr/>
        </p:nvSpPr>
        <p:spPr>
          <a:xfrm>
            <a:off x="677334" y="1270000"/>
            <a:ext cx="5497975" cy="1046440"/>
          </a:xfrm>
          <a:prstGeom prst="rect">
            <a:avLst/>
          </a:prstGeom>
          <a:noFill/>
        </p:spPr>
        <p:txBody>
          <a:bodyPr wrap="square" rtlCol="0">
            <a:spAutoFit/>
          </a:bodyPr>
          <a:lstStyle/>
          <a:p>
            <a:r>
              <a:rPr lang="en-US" sz="1400" b="1" dirty="0"/>
              <a:t>Marketing &amp; Public Relations Focus</a:t>
            </a:r>
          </a:p>
          <a:p>
            <a:endParaRPr lang="en-US" sz="1200" b="1" dirty="0"/>
          </a:p>
          <a:p>
            <a:r>
              <a:rPr lang="en-US" sz="1200" b="1" dirty="0"/>
              <a:t>Primary Audience</a:t>
            </a:r>
            <a:br>
              <a:rPr lang="en-US" sz="1200" dirty="0"/>
            </a:br>
            <a:r>
              <a:rPr lang="en-US" sz="1200" dirty="0"/>
              <a:t>Adults 55+, business professionals, recently retired</a:t>
            </a:r>
          </a:p>
          <a:p>
            <a:endParaRPr lang="en-US" sz="1200" dirty="0"/>
          </a:p>
        </p:txBody>
      </p:sp>
    </p:spTree>
    <p:extLst>
      <p:ext uri="{BB962C8B-B14F-4D97-AF65-F5344CB8AC3E}">
        <p14:creationId xmlns:p14="http://schemas.microsoft.com/office/powerpoint/2010/main" val="18705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5EC6B-3AA1-8134-4E2F-FF9F7A87B132}"/>
              </a:ext>
            </a:extLst>
          </p:cNvPr>
          <p:cNvSpPr>
            <a:spLocks noGrp="1"/>
          </p:cNvSpPr>
          <p:nvPr>
            <p:ph type="title"/>
          </p:nvPr>
        </p:nvSpPr>
        <p:spPr/>
        <p:txBody>
          <a:bodyPr/>
          <a:lstStyle/>
          <a:p>
            <a:r>
              <a:rPr lang="en-US" b="1" dirty="0">
                <a:solidFill>
                  <a:schemeClr val="accent1">
                    <a:lumMod val="75000"/>
                  </a:schemeClr>
                </a:solidFill>
              </a:rPr>
              <a:t>Communications Objectives (cont’d)</a:t>
            </a:r>
          </a:p>
        </p:txBody>
      </p:sp>
      <p:sp>
        <p:nvSpPr>
          <p:cNvPr id="3" name="Content Placeholder 2">
            <a:extLst>
              <a:ext uri="{FF2B5EF4-FFF2-40B4-BE49-F238E27FC236}">
                <a16:creationId xmlns:a16="http://schemas.microsoft.com/office/drawing/2014/main" id="{C93C48BE-7950-4EDF-6BD0-880536B8912E}"/>
              </a:ext>
            </a:extLst>
          </p:cNvPr>
          <p:cNvSpPr>
            <a:spLocks noGrp="1"/>
          </p:cNvSpPr>
          <p:nvPr>
            <p:ph idx="1"/>
          </p:nvPr>
        </p:nvSpPr>
        <p:spPr>
          <a:xfrm>
            <a:off x="677334" y="1678329"/>
            <a:ext cx="8596668" cy="4363033"/>
          </a:xfrm>
        </p:spPr>
        <p:txBody>
          <a:bodyPr>
            <a:normAutofit fontScale="92500" lnSpcReduction="20000"/>
          </a:bodyPr>
          <a:lstStyle/>
          <a:p>
            <a:pPr marL="0" indent="0">
              <a:buNone/>
            </a:pPr>
            <a:r>
              <a:rPr lang="en-US" sz="1900" b="1" dirty="0">
                <a:solidFill>
                  <a:schemeClr val="tx1"/>
                </a:solidFill>
              </a:rPr>
              <a:t>Internal Communications</a:t>
            </a:r>
          </a:p>
          <a:p>
            <a:r>
              <a:rPr lang="en-US" b="1" dirty="0">
                <a:solidFill>
                  <a:schemeClr val="tx1"/>
                </a:solidFill>
              </a:rPr>
              <a:t>Educate employees: </a:t>
            </a:r>
            <a:r>
              <a:rPr lang="en-US" dirty="0">
                <a:solidFill>
                  <a:schemeClr val="tx1"/>
                </a:solidFill>
              </a:rPr>
              <a:t>Set a goal for 95% of staff to complete a training module on a new company policy by the end of the month</a:t>
            </a:r>
          </a:p>
          <a:p>
            <a:r>
              <a:rPr lang="en-US" b="1" dirty="0">
                <a:solidFill>
                  <a:schemeClr val="tx1"/>
                </a:solidFill>
              </a:rPr>
              <a:t>Improve employee engagement: </a:t>
            </a:r>
            <a:r>
              <a:rPr lang="en-US" dirty="0">
                <a:solidFill>
                  <a:schemeClr val="tx1"/>
                </a:solidFill>
              </a:rPr>
              <a:t>Boost engagement by helping employees understand how their roles support company goals through regular team meetings and internal newsletters</a:t>
            </a:r>
          </a:p>
          <a:p>
            <a:r>
              <a:rPr lang="en-US" b="1" dirty="0">
                <a:solidFill>
                  <a:schemeClr val="tx1"/>
                </a:solidFill>
              </a:rPr>
              <a:t>On-site tours: </a:t>
            </a:r>
            <a:r>
              <a:rPr lang="en-US" dirty="0">
                <a:solidFill>
                  <a:schemeClr val="tx1"/>
                </a:solidFill>
              </a:rPr>
              <a:t>Increase tours by 25% over the next quarter using digital storytelling campaigns that highlight resident experiences as social proof</a:t>
            </a:r>
          </a:p>
          <a:p>
            <a:r>
              <a:rPr lang="en-US" b="1" dirty="0">
                <a:solidFill>
                  <a:schemeClr val="tx1"/>
                </a:solidFill>
              </a:rPr>
              <a:t>Website traffic: </a:t>
            </a:r>
            <a:r>
              <a:rPr lang="en-US" dirty="0">
                <a:solidFill>
                  <a:schemeClr val="tx1"/>
                </a:solidFill>
              </a:rPr>
              <a:t>Increase unique website visitors by 30% in six months through SEO, third-party website promotions (Zillow and </a:t>
            </a:r>
            <a:r>
              <a:rPr lang="en-US" dirty="0" err="1">
                <a:solidFill>
                  <a:schemeClr val="tx1"/>
                </a:solidFill>
              </a:rPr>
              <a:t>Apartments.com</a:t>
            </a:r>
            <a:r>
              <a:rPr lang="en-US" dirty="0">
                <a:solidFill>
                  <a:schemeClr val="tx1"/>
                </a:solidFill>
              </a:rPr>
              <a:t>), and email newsletters</a:t>
            </a:r>
          </a:p>
          <a:p>
            <a:r>
              <a:rPr lang="en-US" b="1" dirty="0">
                <a:solidFill>
                  <a:schemeClr val="tx1"/>
                </a:solidFill>
              </a:rPr>
              <a:t>Resident engagement: </a:t>
            </a:r>
            <a:r>
              <a:rPr lang="en-US" dirty="0">
                <a:solidFill>
                  <a:schemeClr val="tx1"/>
                </a:solidFill>
              </a:rPr>
              <a:t>Host at least 3 events per month to strengthen community, trust, retention, and positive word-of-mouth</a:t>
            </a:r>
          </a:p>
          <a:p>
            <a:r>
              <a:rPr lang="en-US" b="1" dirty="0">
                <a:solidFill>
                  <a:schemeClr val="tx1"/>
                </a:solidFill>
              </a:rPr>
              <a:t>Emergency preparedness: </a:t>
            </a:r>
            <a:r>
              <a:rPr lang="en-US" dirty="0">
                <a:solidFill>
                  <a:schemeClr val="tx1"/>
                </a:solidFill>
              </a:rPr>
              <a:t>Educate teams and residents on responses to severe weather, apartment fires, or injuries/fatalities through newsletters, resident portals, and text alerts</a:t>
            </a:r>
          </a:p>
          <a:p>
            <a:pPr marL="0" indent="0">
              <a:buNone/>
            </a:pPr>
            <a:endParaRPr lang="en-US" dirty="0"/>
          </a:p>
        </p:txBody>
      </p:sp>
    </p:spTree>
    <p:extLst>
      <p:ext uri="{BB962C8B-B14F-4D97-AF65-F5344CB8AC3E}">
        <p14:creationId xmlns:p14="http://schemas.microsoft.com/office/powerpoint/2010/main" val="168056037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17686</TotalTime>
  <Words>4318</Words>
  <Application>Microsoft Macintosh PowerPoint</Application>
  <PresentationFormat>Widescreen</PresentationFormat>
  <Paragraphs>418</Paragraphs>
  <Slides>33</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Calibri</vt:lpstr>
      <vt:lpstr>Trebuchet MS</vt:lpstr>
      <vt:lpstr>Wingdings</vt:lpstr>
      <vt:lpstr>Wingdings 3</vt:lpstr>
      <vt:lpstr>YAFdJt8dAY0_1</vt:lpstr>
      <vt:lpstr>YAFdJvSyp_k_2</vt:lpstr>
      <vt:lpstr>Facet</vt:lpstr>
      <vt:lpstr>Capstone Project: Milestone 3</vt:lpstr>
      <vt:lpstr>Purpose</vt:lpstr>
      <vt:lpstr>Current Situation</vt:lpstr>
      <vt:lpstr>Current Situation</vt:lpstr>
      <vt:lpstr>Internal Stakeholders</vt:lpstr>
      <vt:lpstr>External Stakeholders</vt:lpstr>
      <vt:lpstr>Recommended Key Message</vt:lpstr>
      <vt:lpstr>Communications Objectives</vt:lpstr>
      <vt:lpstr>Communications Objectives (cont’d)</vt:lpstr>
      <vt:lpstr>Communications Objectives (cont’d)</vt:lpstr>
      <vt:lpstr>Big Idea </vt:lpstr>
      <vt:lpstr>Channels </vt:lpstr>
      <vt:lpstr>Content Topic 1: Going Local</vt:lpstr>
      <vt:lpstr>Story Idea: Locally Active (Going Local)</vt:lpstr>
      <vt:lpstr>Channels: Locally Active</vt:lpstr>
      <vt:lpstr>Story Idea: Locally Healthy (Going Local)</vt:lpstr>
      <vt:lpstr>Channels: Locally Healthy</vt:lpstr>
      <vt:lpstr>Content Topic 2: Social Proof</vt:lpstr>
      <vt:lpstr>Story Idea 1: Life at Summit as a Resident (Social Proof)</vt:lpstr>
      <vt:lpstr>Story Idea 2: Life at Summit as an Employee (Social Proof)</vt:lpstr>
      <vt:lpstr>Story Idea 2: Channels</vt:lpstr>
      <vt:lpstr>Content Topic 3: Showing Love to the Planet</vt:lpstr>
      <vt:lpstr>Story Idea 1: #SummitGreenWeek (Showing Love to the Planet)</vt:lpstr>
      <vt:lpstr>#SummitGreenWeek Channels</vt:lpstr>
      <vt:lpstr>Story Idea 2: The Summit Garden</vt:lpstr>
      <vt:lpstr>Summit Garden: Channels</vt:lpstr>
      <vt:lpstr>Insights: Big Idea and Content Topics</vt:lpstr>
      <vt:lpstr>Media Targets for Summit Living</vt:lpstr>
      <vt:lpstr>Selective National Media Engagement</vt:lpstr>
      <vt:lpstr>Messages/Stories/Content Tailored to the Media Targets</vt:lpstr>
      <vt:lpstr>Resources for the Media Targets</vt:lpstr>
      <vt:lpstr>Resources for the Media Targets (Cont’d)</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Capstone Project: Milestone 3</dc:title>
  <dc:creator>rosecorddarryl@yahoo.com</dc:creator>
  <cp:lastModifiedBy>corddarryl rose</cp:lastModifiedBy>
  <cp:revision>153</cp:revision>
  <dcterms:created xsi:type="dcterms:W3CDTF">2025-11-02T01:54:56Z</dcterms:created>
  <dcterms:modified xsi:type="dcterms:W3CDTF">2025-12-17T21:15:37Z</dcterms:modified>
</cp:coreProperties>
</file>