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5143500" cx="9144000"/>
  <p:notesSz cx="6858000" cy="9144000"/>
  <p:embeddedFontLst>
    <p:embeddedFont>
      <p:font typeface="Raleway"/>
      <p:regular r:id="rId44"/>
      <p:bold r:id="rId45"/>
      <p:italic r:id="rId46"/>
      <p:boldItalic r:id="rId47"/>
    </p:embeddedFont>
    <p:embeddedFont>
      <p:font typeface="Lato"/>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E415064-7AF5-4CC4-BC95-60EABA38DFE1}">
  <a:tblStyle styleId="{2E415064-7AF5-4CC4-BC95-60EABA38DFE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Raleway-regular.fntdata"/><Relationship Id="rId43" Type="http://schemas.openxmlformats.org/officeDocument/2006/relationships/slide" Target="slides/slide37.xml"/><Relationship Id="rId46" Type="http://schemas.openxmlformats.org/officeDocument/2006/relationships/font" Target="fonts/Raleway-italic.fntdata"/><Relationship Id="rId45" Type="http://schemas.openxmlformats.org/officeDocument/2006/relationships/font" Target="fonts/Ralew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Lato-regular.fntdata"/><Relationship Id="rId47" Type="http://schemas.openxmlformats.org/officeDocument/2006/relationships/font" Target="fonts/Raleway-boldItalic.fntdata"/><Relationship Id="rId49"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boldItalic.fntdata"/><Relationship Id="rId50" Type="http://schemas.openxmlformats.org/officeDocument/2006/relationships/font" Target="fonts/Lato-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023eceee7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023eceee7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023eceee7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023eceee7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023eceee7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023eceee7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023eceee79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023eceee79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023eceee79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023eceee7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023eceee79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023eceee79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023eceee79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023eceee79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0888f892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0888f892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0888f8925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0888f8925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0888f8925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0888f8925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00492b3f0d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00492b3f0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0888f8925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0888f8925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0888f8925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0888f8925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0888f8925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0888f8925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0888f8925f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0888f8925f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0888f8925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0888f8925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09f19079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09f19079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09f19079d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09f19079d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09f19079d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09f19079d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09f19079d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09f19079d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09f19079d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09f19079d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00492b3f0d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00492b3f0d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0cbb12700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0cbb12700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0cbb12700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0cbb12700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0cbb12700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0cbb12700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0cbb12700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0cbb12700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0cbb12700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0cbb12700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0cbb12700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0cbb12700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00492b3f0d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00492b3f0d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023eceee7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023eceee7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0492b3f0d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00492b3f0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00492b3f0d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00492b3f0d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00492b3f0d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00492b3f0d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00492b3f0d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00492b3f0d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0492b3f0d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00492b3f0d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23eceee7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023eceee7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getguru.com/reference/jasper-ai"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copilot.microsoft.com/" TargetMode="Externa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www.finn.agency/ai-in-marketing-and-pr-we-tested-16-tools-for-you/" TargetMode="External"/><Relationship Id="rId4" Type="http://schemas.openxmlformats.org/officeDocument/2006/relationships/hyperlink" Target="https://www.prdaily.com/edit-your-robots-obvious-signs-copy-is-ai-generated/" TargetMode="External"/><Relationship Id="rId9" Type="http://schemas.openxmlformats.org/officeDocument/2006/relationships/hyperlink" Target="https://www.linkedin.com/pulse/impact-businesses-dont-adopt-ai-it-infrastructure-strategist-zqbjc/" TargetMode="External"/><Relationship Id="rId5" Type="http://schemas.openxmlformats.org/officeDocument/2006/relationships/hyperlink" Target="https://www.forbes.com/councils/forbesagencycouncil/2023/02/14/how-ai-will-forever-change-the-face-of-corporate-communications-and-pr/" TargetMode="External"/><Relationship Id="rId6" Type="http://schemas.openxmlformats.org/officeDocument/2006/relationships/hyperlink" Target="https://kogod.american.edu/news/advancing-business-transformation-at-marriott-with-ai" TargetMode="External"/><Relationship Id="rId7" Type="http://schemas.openxmlformats.org/officeDocument/2006/relationships/hyperlink" Target="https://hoteltechnologynews.com/2019/07/marriott-international-commits-to-continued-innovation-in-hotel-guest-facing-technologies/" TargetMode="External"/><Relationship Id="rId8" Type="http://schemas.openxmlformats.org/officeDocument/2006/relationships/hyperlink" Target="https://medium.com/@chasegison/the-benefits-and-challenges-of-ai-in-corporate-communication-ed8146f287aa"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www.upwork.com/resources/jasper-ai-for-social-media#:~:text=Jasper%20can%20assist%20in%20creating,across%20different%20social%20media%20platforms" TargetMode="External"/><Relationship Id="rId4" Type="http://schemas.openxmlformats.org/officeDocument/2006/relationships/hyperlink" Target="https://adoption.microsoft.com/en-us/copilot-scenario-library/marketing/content-creation-using-copilot/" TargetMode="External"/><Relationship Id="rId5" Type="http://schemas.openxmlformats.org/officeDocument/2006/relationships/hyperlink" Target="https://www.getguru.com/reference/jasper-ai" TargetMode="External"/><Relationship Id="rId6" Type="http://schemas.openxmlformats.org/officeDocument/2006/relationships/hyperlink" Target="https://www.jasper.ai/customer-stori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Hilton Case Study: AI- Yes or No? </a:t>
            </a:r>
            <a:endParaRPr/>
          </a:p>
        </p:txBody>
      </p:sp>
      <p:sp>
        <p:nvSpPr>
          <p:cNvPr id="87" name="Google Shape;87;p13"/>
          <p:cNvSpPr txBox="1"/>
          <p:nvPr>
            <p:ph idx="1" type="subTitle"/>
          </p:nvPr>
        </p:nvSpPr>
        <p:spPr>
          <a:xfrm>
            <a:off x="729625" y="3172900"/>
            <a:ext cx="7688100" cy="6396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t>Amogh Rao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CMS 710</a:t>
            </a:r>
            <a:endParaRPr/>
          </a:p>
        </p:txBody>
      </p:sp>
      <p:pic>
        <p:nvPicPr>
          <p:cNvPr id="88" name="Google Shape;88;p13"/>
          <p:cNvPicPr preferRelativeResize="0"/>
          <p:nvPr/>
        </p:nvPicPr>
        <p:blipFill>
          <a:blip r:embed="rId3">
            <a:alphaModFix/>
          </a:blip>
          <a:stretch>
            <a:fillRect/>
          </a:stretch>
        </p:blipFill>
        <p:spPr>
          <a:xfrm>
            <a:off x="6026200" y="2656850"/>
            <a:ext cx="1943100" cy="182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Jasper AI</a:t>
            </a:r>
            <a:endParaRPr/>
          </a:p>
        </p:txBody>
      </p:sp>
      <p:sp>
        <p:nvSpPr>
          <p:cNvPr id="141" name="Google Shape;141;p22"/>
          <p:cNvSpPr txBox="1"/>
          <p:nvPr>
            <p:ph idx="1" type="body"/>
          </p:nvPr>
        </p:nvSpPr>
        <p:spPr>
          <a:xfrm>
            <a:off x="168450" y="2078875"/>
            <a:ext cx="8636100" cy="289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Before going into detail on how Jasper AI can help you out, here is a bit of background on what Jasper AI is. Jasper is an AI-powered writing tool which can help businesses of all sizes create content such as personalized emails, blog posts, website copy and social media copy. There are many features on the platform which you can use to generate niche content which works for you. Once an account is created, the platform has a pretty easy workflow and you can get started right away. Here is a link for you to learn more on how to get started: </a:t>
            </a:r>
            <a:r>
              <a:rPr lang="en" u="sng">
                <a:solidFill>
                  <a:schemeClr val="hlink"/>
                </a:solidFill>
                <a:hlinkClick r:id="rId3"/>
              </a:rPr>
              <a:t>https://www.getguru.com/reference/jasper-ai</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42" name="Google Shape;142;p22"/>
          <p:cNvPicPr preferRelativeResize="0"/>
          <p:nvPr/>
        </p:nvPicPr>
        <p:blipFill>
          <a:blip r:embed="rId4">
            <a:alphaModFix/>
          </a:blip>
          <a:stretch>
            <a:fillRect/>
          </a:stretch>
        </p:blipFill>
        <p:spPr>
          <a:xfrm>
            <a:off x="5631938" y="3283688"/>
            <a:ext cx="2619375" cy="1743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Jasper AI continued: Functions and Benefits</a:t>
            </a:r>
            <a:endParaRPr/>
          </a:p>
        </p:txBody>
      </p:sp>
      <p:sp>
        <p:nvSpPr>
          <p:cNvPr id="148" name="Google Shape;148;p23"/>
          <p:cNvSpPr txBox="1"/>
          <p:nvPr>
            <p:ph idx="1" type="body"/>
          </p:nvPr>
        </p:nvSpPr>
        <p:spPr>
          <a:xfrm>
            <a:off x="179675" y="1853850"/>
            <a:ext cx="8625000" cy="312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Now that we know what Jasper is, here are some ways it can really benefit you with </a:t>
            </a:r>
            <a:r>
              <a:rPr lang="en"/>
              <a:t>regards</a:t>
            </a:r>
            <a:r>
              <a:rPr lang="en"/>
              <a:t> to content creation and social media management. The platform offers numerous templates to generate content like product descriptions, social media posts, blog articles, long-form content, subject lines, marketing copy, and sales emails. It can also help you draft responses in the right style and tone to match your brand, streamlining the entire writing process for your social media posts. Here are some specific social media functions Jasper will be great for:</a:t>
            </a:r>
            <a:endParaRPr/>
          </a:p>
          <a:p>
            <a:pPr indent="-311150" lvl="0" marL="457200" rtl="0" algn="l">
              <a:spcBef>
                <a:spcPts val="1200"/>
              </a:spcBef>
              <a:spcAft>
                <a:spcPts val="0"/>
              </a:spcAft>
              <a:buSzPts val="1300"/>
              <a:buChar char="-"/>
            </a:pPr>
            <a:r>
              <a:rPr lang="en"/>
              <a:t>Instagram captions</a:t>
            </a:r>
            <a:endParaRPr/>
          </a:p>
          <a:p>
            <a:pPr indent="-311150" lvl="0" marL="457200" rtl="0" algn="l">
              <a:spcBef>
                <a:spcPts val="0"/>
              </a:spcBef>
              <a:spcAft>
                <a:spcPts val="0"/>
              </a:spcAft>
              <a:buSzPts val="1300"/>
              <a:buChar char="-"/>
            </a:pPr>
            <a:r>
              <a:rPr lang="en"/>
              <a:t>Specific Platform posts (LinkedIn, X, Facebook)</a:t>
            </a:r>
            <a:endParaRPr/>
          </a:p>
          <a:p>
            <a:pPr indent="-311150" lvl="0" marL="457200" rtl="0" algn="l">
              <a:spcBef>
                <a:spcPts val="0"/>
              </a:spcBef>
              <a:spcAft>
                <a:spcPts val="0"/>
              </a:spcAft>
              <a:buSzPts val="1300"/>
              <a:buChar char="-"/>
            </a:pPr>
            <a:r>
              <a:rPr lang="en"/>
              <a:t>Paid Social Media</a:t>
            </a:r>
            <a:endParaRPr/>
          </a:p>
          <a:p>
            <a:pPr indent="-311150" lvl="0" marL="457200" rtl="0" algn="l">
              <a:spcBef>
                <a:spcPts val="0"/>
              </a:spcBef>
              <a:spcAft>
                <a:spcPts val="0"/>
              </a:spcAft>
              <a:buSzPts val="1300"/>
              <a:buChar char="-"/>
            </a:pPr>
            <a:r>
              <a:rPr lang="en"/>
              <a:t>Comment responses</a:t>
            </a:r>
            <a:endParaRPr/>
          </a:p>
          <a:p>
            <a:pPr indent="0" lvl="0" marL="0" rtl="0" algn="l">
              <a:spcBef>
                <a:spcPts val="1200"/>
              </a:spcBef>
              <a:spcAft>
                <a:spcPts val="1200"/>
              </a:spcAft>
              <a:buNone/>
            </a:pPr>
            <a:r>
              <a:rPr lang="en"/>
              <a:t>Throughout all of this, Jasper will allow you to maintain your brand voice and identity through it all. There are functions within the software which allow you to add the type of tone you want in the posts.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Jasper AI: Company Improvement</a:t>
            </a:r>
            <a:endParaRPr/>
          </a:p>
        </p:txBody>
      </p:sp>
      <p:sp>
        <p:nvSpPr>
          <p:cNvPr id="154" name="Google Shape;154;p24"/>
          <p:cNvSpPr txBox="1"/>
          <p:nvPr>
            <p:ph idx="1" type="body"/>
          </p:nvPr>
        </p:nvSpPr>
        <p:spPr>
          <a:xfrm>
            <a:off x="280750" y="2078875"/>
            <a:ext cx="8625000" cy="287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Planning social media posts requires a lot of time and creativity. While human creativity is important, it takes a lot of </a:t>
            </a:r>
            <a:r>
              <a:rPr lang="en"/>
              <a:t>time</a:t>
            </a:r>
            <a:r>
              <a:rPr lang="en"/>
              <a:t> and using Jasper AI to do these creative posts will allow for time to be saved and used in other important areas. The brand voice won’t be lost because of the different features of the platform, and content will be generated at a faster rate. The faster the content is created, the quicker it can get posted and the quicker it gets posted, the more chance it has to perform well. </a:t>
            </a:r>
            <a:endParaRPr/>
          </a:p>
          <a:p>
            <a:pPr indent="0" lvl="0" marL="0" rtl="0" algn="l">
              <a:spcBef>
                <a:spcPts val="1200"/>
              </a:spcBef>
              <a:spcAft>
                <a:spcPts val="1200"/>
              </a:spcAft>
              <a:buNone/>
            </a:pPr>
            <a:r>
              <a:rPr lang="en"/>
              <a:t>Jasper can also help with scheduling out social media posts. There are plenty of social media scheduling tools out there, but not all the tools can do everything Jasper does. Investing in this one tool which can do everything will save you a lot of money as well. Having Jasper create a content calendar, do all the post copy, and even provide analytics is very valuable.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Microsoft Copilot</a:t>
            </a:r>
            <a:endParaRPr/>
          </a:p>
        </p:txBody>
      </p:sp>
      <p:sp>
        <p:nvSpPr>
          <p:cNvPr id="160" name="Google Shape;160;p25"/>
          <p:cNvSpPr txBox="1"/>
          <p:nvPr>
            <p:ph idx="1" type="body"/>
          </p:nvPr>
        </p:nvSpPr>
        <p:spPr>
          <a:xfrm>
            <a:off x="134775" y="1921650"/>
            <a:ext cx="8748300" cy="303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Microsoft Copilot is another AI tool which can be really useful for you guys. Copilot is a conversational chat interface that lets you search for specific information, generate text such as emails and summaries, and create images based on text prompts you write. Just like Jasper AI, Copilot will be great for </a:t>
            </a:r>
            <a:r>
              <a:rPr lang="en"/>
              <a:t>different</a:t>
            </a:r>
            <a:r>
              <a:rPr lang="en"/>
              <a:t> content development tasks such as generating emails, blog posts, captions, and images. Some distinct features for copilot include voice input, spoken responses, image upload, and more. You can learn more about copilot here: </a:t>
            </a:r>
            <a:r>
              <a:rPr lang="en" u="sng">
                <a:solidFill>
                  <a:schemeClr val="hlink"/>
                </a:solidFill>
                <a:hlinkClick r:id="rId3"/>
              </a:rPr>
              <a:t>https://copilot.microsoft.com/</a:t>
            </a:r>
            <a:endParaRPr/>
          </a:p>
          <a:p>
            <a:pPr indent="0" lvl="0" marL="0" rtl="0" algn="l">
              <a:spcBef>
                <a:spcPts val="1200"/>
              </a:spcBef>
              <a:spcAft>
                <a:spcPts val="1200"/>
              </a:spcAft>
              <a:buNone/>
            </a:pPr>
            <a:r>
              <a:t/>
            </a:r>
            <a:endParaRPr/>
          </a:p>
        </p:txBody>
      </p:sp>
      <p:pic>
        <p:nvPicPr>
          <p:cNvPr id="161" name="Google Shape;161;p25"/>
          <p:cNvPicPr preferRelativeResize="0"/>
          <p:nvPr/>
        </p:nvPicPr>
        <p:blipFill>
          <a:blip r:embed="rId4">
            <a:alphaModFix/>
          </a:blip>
          <a:stretch>
            <a:fillRect/>
          </a:stretch>
        </p:blipFill>
        <p:spPr>
          <a:xfrm>
            <a:off x="3762563" y="3275888"/>
            <a:ext cx="2562225" cy="1781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Microsoft Copilot: Benefits/Functions</a:t>
            </a:r>
            <a:endParaRPr/>
          </a:p>
        </p:txBody>
      </p:sp>
      <p:sp>
        <p:nvSpPr>
          <p:cNvPr id="167" name="Google Shape;167;p26"/>
          <p:cNvSpPr txBox="1"/>
          <p:nvPr>
            <p:ph idx="1" type="body"/>
          </p:nvPr>
        </p:nvSpPr>
        <p:spPr>
          <a:xfrm>
            <a:off x="134775" y="1921650"/>
            <a:ext cx="8748300" cy="303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Copilot can help in many different ways with regards to content development on both social and web. Here are some things it can help with:</a:t>
            </a:r>
            <a:endParaRPr/>
          </a:p>
          <a:p>
            <a:pPr indent="-311150" lvl="0" marL="457200" rtl="0" algn="l">
              <a:spcBef>
                <a:spcPts val="1200"/>
              </a:spcBef>
              <a:spcAft>
                <a:spcPts val="0"/>
              </a:spcAft>
              <a:buSzPts val="1300"/>
              <a:buChar char="-"/>
            </a:pPr>
            <a:r>
              <a:rPr lang="en"/>
              <a:t>SEO optimization</a:t>
            </a:r>
            <a:endParaRPr/>
          </a:p>
          <a:p>
            <a:pPr indent="-311150" lvl="0" marL="457200" rtl="0" algn="l">
              <a:spcBef>
                <a:spcPts val="0"/>
              </a:spcBef>
              <a:spcAft>
                <a:spcPts val="0"/>
              </a:spcAft>
              <a:buSzPts val="1300"/>
              <a:buChar char="-"/>
            </a:pPr>
            <a:r>
              <a:rPr lang="en"/>
              <a:t>Content Generation</a:t>
            </a:r>
            <a:endParaRPr/>
          </a:p>
          <a:p>
            <a:pPr indent="-311150" lvl="0" marL="457200" rtl="0" algn="l">
              <a:spcBef>
                <a:spcPts val="0"/>
              </a:spcBef>
              <a:spcAft>
                <a:spcPts val="0"/>
              </a:spcAft>
              <a:buSzPts val="1300"/>
              <a:buChar char="-"/>
            </a:pPr>
            <a:r>
              <a:rPr lang="en"/>
              <a:t>Proofreading</a:t>
            </a:r>
            <a:endParaRPr/>
          </a:p>
          <a:p>
            <a:pPr indent="-311150" lvl="0" marL="457200" rtl="0" algn="l">
              <a:spcBef>
                <a:spcPts val="0"/>
              </a:spcBef>
              <a:spcAft>
                <a:spcPts val="0"/>
              </a:spcAft>
              <a:buSzPts val="1300"/>
              <a:buChar char="-"/>
            </a:pPr>
            <a:r>
              <a:rPr lang="en"/>
              <a:t>Headline creation</a:t>
            </a:r>
            <a:endParaRPr/>
          </a:p>
          <a:p>
            <a:pPr indent="-311150" lvl="0" marL="457200" rtl="0" algn="l">
              <a:spcBef>
                <a:spcPts val="0"/>
              </a:spcBef>
              <a:spcAft>
                <a:spcPts val="0"/>
              </a:spcAft>
              <a:buSzPts val="1300"/>
              <a:buChar char="-"/>
            </a:pPr>
            <a:r>
              <a:rPr lang="en"/>
              <a:t>Social Content generation</a:t>
            </a:r>
            <a:endParaRPr/>
          </a:p>
          <a:p>
            <a:pPr indent="0" lvl="0" marL="0" rtl="0" algn="l">
              <a:spcBef>
                <a:spcPts val="1200"/>
              </a:spcBef>
              <a:spcAft>
                <a:spcPts val="1200"/>
              </a:spcAft>
              <a:buNone/>
            </a:pPr>
            <a:r>
              <a:rPr lang="en"/>
              <a:t>These are all very detailed steps which could take a long time, and copilot will be able to generate all of these within a few </a:t>
            </a:r>
            <a:r>
              <a:rPr lang="en"/>
              <a:t>minutes</a:t>
            </a:r>
            <a:r>
              <a:rPr lang="en"/>
              <a:t>. The content creation team and the SEO team will have lots of time saved, and just like Jasper AI, the opportunity to keep your brand voice will still be there.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Jasper and Copilot: Translation Savings</a:t>
            </a:r>
            <a:endParaRPr/>
          </a:p>
        </p:txBody>
      </p:sp>
      <p:sp>
        <p:nvSpPr>
          <p:cNvPr id="173" name="Google Shape;173;p27"/>
          <p:cNvSpPr txBox="1"/>
          <p:nvPr>
            <p:ph idx="1" type="body"/>
          </p:nvPr>
        </p:nvSpPr>
        <p:spPr>
          <a:xfrm>
            <a:off x="729450" y="2078875"/>
            <a:ext cx="7626000" cy="2795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Like mentioned previously, both of these tools will be great in helping you reduce costs. With all the functions each of these tools provide, it will save you money in trying to invest in tools specific for the function. For example, since Copilot will already handle SEO optimization, it saves you time and money in investing in another SEO optimization tool. Since Jasper allows you to schedule out social media posts and track analytics as well, it saves you money in investing in a social media scheduling/analytics tool. These </a:t>
            </a:r>
            <a:r>
              <a:rPr lang="en"/>
              <a:t>tools are able to do everything you need and with great quality too. These tools also have the option of being able to create content in different languages, and each have features which can help you tailor the content for a different target audience. I know you have branches all around the world so this feature will be very important.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My Recommendation</a:t>
            </a:r>
            <a:endParaRPr/>
          </a:p>
        </p:txBody>
      </p:sp>
      <p:sp>
        <p:nvSpPr>
          <p:cNvPr id="179" name="Google Shape;179;p28"/>
          <p:cNvSpPr txBox="1"/>
          <p:nvPr>
            <p:ph idx="1" type="body"/>
          </p:nvPr>
        </p:nvSpPr>
        <p:spPr>
          <a:xfrm>
            <a:off x="235825" y="2078875"/>
            <a:ext cx="8669700" cy="282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While I think both tools are great, I would right now prioritize Jasper AI. </a:t>
            </a:r>
            <a:r>
              <a:rPr lang="en"/>
              <a:t>Improving the social media is something which should be prioritized in the new year, as the number of people on these social media platforms are increasing every year. Compared to Marriott (I know there are more competitors), Hilton has less followers on Instagram and Twitter. e Using the valuable features which Jasper has to offer will very much help in improving the social media. Using Jasper to generate comment responses will allow you guys to be engaged with the customers as well. Having this tool will allow you to schedule out posts ahead of time, track analytics, and generate content really quickly all while being able to maintain your brand voice and identity. Jasper will allow you to draft up various types of emails you want to send out to your customers, and will constantly be a tool to help with web content creation. This tool will be able to help you out in so many different areas, and this would be my priority right now.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9"/>
          <p:cNvSpPr txBox="1"/>
          <p:nvPr>
            <p:ph type="ctrTitle"/>
          </p:nvPr>
        </p:nvSpPr>
        <p:spPr>
          <a:xfrm>
            <a:off x="774375" y="1794125"/>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Team Onboarding and Implementation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txBox="1"/>
          <p:nvPr>
            <p:ph type="title"/>
          </p:nvPr>
        </p:nvSpPr>
        <p:spPr>
          <a:xfrm>
            <a:off x="280250" y="611125"/>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Jasper AI: A Summary</a:t>
            </a:r>
            <a:endParaRPr/>
          </a:p>
        </p:txBody>
      </p:sp>
      <p:sp>
        <p:nvSpPr>
          <p:cNvPr id="190" name="Google Shape;190;p30"/>
          <p:cNvSpPr txBox="1"/>
          <p:nvPr>
            <p:ph idx="1" type="body"/>
          </p:nvPr>
        </p:nvSpPr>
        <p:spPr>
          <a:xfrm>
            <a:off x="280250" y="1650925"/>
            <a:ext cx="8398200" cy="328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Investing in Jasper AI is going to be great for Hilton’s growth in many different areas, but specifically in the content creation, marketing and social media space. Online content and social media is the name of the game in 2024, and growth on there is what can </a:t>
            </a:r>
            <a:r>
              <a:rPr lang="en"/>
              <a:t>separate</a:t>
            </a:r>
            <a:r>
              <a:rPr lang="en"/>
              <a:t> companies. Here is a brief summary on what Jasper AI is: </a:t>
            </a:r>
            <a:r>
              <a:rPr lang="en"/>
              <a:t>Jasper is an AI-powered writing tool which can help businesses of all sizes create content such as personalized emails, blog posts, website copy and social media copy. Here are some specific social media functions Jasper will be great for:</a:t>
            </a:r>
            <a:endParaRPr/>
          </a:p>
          <a:p>
            <a:pPr indent="-311150" lvl="0" marL="457200" rtl="0" algn="l">
              <a:spcBef>
                <a:spcPts val="1200"/>
              </a:spcBef>
              <a:spcAft>
                <a:spcPts val="0"/>
              </a:spcAft>
              <a:buSzPts val="1300"/>
              <a:buChar char="-"/>
            </a:pPr>
            <a:r>
              <a:rPr lang="en"/>
              <a:t>Instagram captions</a:t>
            </a:r>
            <a:endParaRPr/>
          </a:p>
          <a:p>
            <a:pPr indent="-311150" lvl="0" marL="457200" rtl="0" algn="l">
              <a:spcBef>
                <a:spcPts val="0"/>
              </a:spcBef>
              <a:spcAft>
                <a:spcPts val="0"/>
              </a:spcAft>
              <a:buSzPts val="1300"/>
              <a:buChar char="-"/>
            </a:pPr>
            <a:r>
              <a:rPr lang="en"/>
              <a:t>Specific Platform posts (LinkedIn, X, Facebook)</a:t>
            </a:r>
            <a:endParaRPr/>
          </a:p>
          <a:p>
            <a:pPr indent="-311150" lvl="0" marL="457200" rtl="0" algn="l">
              <a:spcBef>
                <a:spcPts val="0"/>
              </a:spcBef>
              <a:spcAft>
                <a:spcPts val="0"/>
              </a:spcAft>
              <a:buSzPts val="1300"/>
              <a:buChar char="-"/>
            </a:pPr>
            <a:r>
              <a:rPr lang="en"/>
              <a:t>Paid Social Media</a:t>
            </a:r>
            <a:endParaRPr/>
          </a:p>
          <a:p>
            <a:pPr indent="-311150" lvl="0" marL="457200" rtl="0" algn="l">
              <a:spcBef>
                <a:spcPts val="0"/>
              </a:spcBef>
              <a:spcAft>
                <a:spcPts val="0"/>
              </a:spcAft>
              <a:buSzPts val="1300"/>
              <a:buChar char="-"/>
            </a:pPr>
            <a:r>
              <a:rPr lang="en"/>
              <a:t>Comment responses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Adoption Benefits</a:t>
            </a:r>
            <a:endParaRPr/>
          </a:p>
        </p:txBody>
      </p:sp>
      <p:sp>
        <p:nvSpPr>
          <p:cNvPr id="196" name="Google Shape;196;p31"/>
          <p:cNvSpPr txBox="1"/>
          <p:nvPr>
            <p:ph idx="1" type="body"/>
          </p:nvPr>
        </p:nvSpPr>
        <p:spPr>
          <a:xfrm>
            <a:off x="329250" y="2078875"/>
            <a:ext cx="8396100" cy="2836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Like mentioned previously, Jasper AI will be vital in saving lots of time in many different areas, but most importantly in the content creation space. The time it takes to plan out content ideas, write out blogs, emails, social copy, etc. will be reduced HEAVILY with Jasper AI. This will allow the strategists on the creative team to start thinking of long-term goals and projects, and it will allow them to start working on those goals earlier than usual. Having Jasper AI as a tool will allow for more possibilities on projects which previously might not have been possible due to lack of bandwidth from the employees as well as priorities in other areas. Staying ahead on current goals and starting early on the next year goals will all be possible with Jasper AI.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Justifying the Investment</a:t>
            </a:r>
            <a:endParaRPr/>
          </a:p>
        </p:txBody>
      </p:sp>
      <p:sp>
        <p:nvSpPr>
          <p:cNvPr id="94" name="Google Shape;94;p14"/>
          <p:cNvSpPr txBox="1"/>
          <p:nvPr>
            <p:ph idx="1" type="body"/>
          </p:nvPr>
        </p:nvSpPr>
        <p:spPr>
          <a:xfrm>
            <a:off x="609300" y="2337175"/>
            <a:ext cx="7929000" cy="2705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sz="1845"/>
              <a:t>Artificial Intelligence is currently taking over in many areas of the workplace, and it’ll only continue to do so as years go by. While at first it may seem daunting and fearful, it is important for us to learn about these tools and see how useful it can be. For Hilton, a huge corporation managing data and properties all over the world, AI tools will be very beneficial. Having such large amounts of employees, properties and overall data to manage can be difficult for humans to do efficiently, and AI will take care of that.</a:t>
            </a:r>
            <a:endParaRPr sz="1845"/>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Addressing Skepticism</a:t>
            </a:r>
            <a:endParaRPr/>
          </a:p>
        </p:txBody>
      </p:sp>
      <p:sp>
        <p:nvSpPr>
          <p:cNvPr id="202" name="Google Shape;202;p32"/>
          <p:cNvSpPr txBox="1"/>
          <p:nvPr>
            <p:ph idx="1" type="body"/>
          </p:nvPr>
        </p:nvSpPr>
        <p:spPr>
          <a:xfrm>
            <a:off x="141100" y="1928525"/>
            <a:ext cx="8807700" cy="3022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As good as this software will be for Hilton, there definitely are some concerns which will need to be addressed. While the world we live in </a:t>
            </a:r>
            <a:r>
              <a:rPr lang="en"/>
              <a:t>today</a:t>
            </a:r>
            <a:r>
              <a:rPr lang="en"/>
              <a:t> is very technology heavy, there are drawbacks for an over-reliance on technology. We saw with the Microsoft-C</a:t>
            </a:r>
            <a:r>
              <a:rPr lang="en"/>
              <a:t>ounterstrike</a:t>
            </a:r>
            <a:r>
              <a:rPr lang="en"/>
              <a:t> situation in July, that when technology stops working and there is no back-up plan, it can create a lot of chaos and have heavy negative implications for different people and businesses. Having human touch to different areas is still very important, so implementing Jasper AI isn’t something we are doing to take away jobs but more so to assist.  As good as Jasper is at helping with workflow and productivity, it can’t help when real decisions need to be made for the company as a whole. More specifically, I’m talking about decisions which will affect people in the company, the company’s reputation, their business deals, and more. These are decisions which need human understanding, and there won’t ever be a replacement for that. We won’t use AI for that though, and have a clear vision on </a:t>
            </a:r>
            <a:r>
              <a:rPr lang="en"/>
              <a:t>what it’s being used for.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3"/>
          <p:cNvSpPr txBox="1"/>
          <p:nvPr>
            <p:ph type="title"/>
          </p:nvPr>
        </p:nvSpPr>
        <p:spPr>
          <a:xfrm>
            <a:off x="317875" y="6013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Implementation Plan</a:t>
            </a:r>
            <a:endParaRPr/>
          </a:p>
        </p:txBody>
      </p:sp>
      <p:sp>
        <p:nvSpPr>
          <p:cNvPr id="208" name="Google Shape;208;p33"/>
          <p:cNvSpPr txBox="1"/>
          <p:nvPr>
            <p:ph idx="1" type="body"/>
          </p:nvPr>
        </p:nvSpPr>
        <p:spPr>
          <a:xfrm>
            <a:off x="199900" y="1387625"/>
            <a:ext cx="8537100" cy="343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GOAL: Improve </a:t>
            </a:r>
            <a:r>
              <a:rPr lang="en"/>
              <a:t>efficiency</a:t>
            </a:r>
            <a:r>
              <a:rPr lang="en"/>
              <a:t> and productivity in the content creation space. Have the tool assist with written copy, saving employees time and allowing them to focus on long-term projects and quarterly/yearly goals. </a:t>
            </a:r>
            <a:endParaRPr/>
          </a:p>
          <a:p>
            <a:pPr indent="0" lvl="0" marL="0" rtl="0" algn="l">
              <a:spcBef>
                <a:spcPts val="1200"/>
              </a:spcBef>
              <a:spcAft>
                <a:spcPts val="1200"/>
              </a:spcAft>
              <a:buNone/>
            </a:pPr>
            <a:r>
              <a:t/>
            </a:r>
            <a:endParaRPr/>
          </a:p>
        </p:txBody>
      </p:sp>
      <p:graphicFrame>
        <p:nvGraphicFramePr>
          <p:cNvPr id="209" name="Google Shape;209;p33"/>
          <p:cNvGraphicFramePr/>
          <p:nvPr/>
        </p:nvGraphicFramePr>
        <p:xfrm>
          <a:off x="137525" y="2118238"/>
          <a:ext cx="3000000" cy="3000000"/>
        </p:xfrm>
        <a:graphic>
          <a:graphicData uri="http://schemas.openxmlformats.org/drawingml/2006/table">
            <a:tbl>
              <a:tblPr>
                <a:noFill/>
                <a:tableStyleId>{2E415064-7AF5-4CC4-BC95-60EABA38DFE1}</a:tableStyleId>
              </a:tblPr>
              <a:tblGrid>
                <a:gridCol w="1807750"/>
                <a:gridCol w="1852375"/>
                <a:gridCol w="1772850"/>
                <a:gridCol w="1824450"/>
                <a:gridCol w="1342050"/>
              </a:tblGrid>
              <a:tr h="444450">
                <a:tc>
                  <a:txBody>
                    <a:bodyPr/>
                    <a:lstStyle/>
                    <a:p>
                      <a:pPr indent="0" lvl="0" marL="0" rtl="0" algn="l">
                        <a:spcBef>
                          <a:spcPts val="0"/>
                        </a:spcBef>
                        <a:spcAft>
                          <a:spcPts val="0"/>
                        </a:spcAft>
                        <a:buNone/>
                      </a:pPr>
                      <a:r>
                        <a:rPr lang="en"/>
                        <a:t>Month 1</a:t>
                      </a:r>
                      <a:endParaRPr/>
                    </a:p>
                  </a:txBody>
                  <a:tcPr marT="91425" marB="91425" marR="91425" marL="91425"/>
                </a:tc>
                <a:tc>
                  <a:txBody>
                    <a:bodyPr/>
                    <a:lstStyle/>
                    <a:p>
                      <a:pPr indent="0" lvl="0" marL="0" rtl="0" algn="l">
                        <a:spcBef>
                          <a:spcPts val="0"/>
                        </a:spcBef>
                        <a:spcAft>
                          <a:spcPts val="0"/>
                        </a:spcAft>
                        <a:buNone/>
                      </a:pPr>
                      <a:r>
                        <a:rPr lang="en"/>
                        <a:t>Month 2</a:t>
                      </a:r>
                      <a:endParaRPr/>
                    </a:p>
                  </a:txBody>
                  <a:tcPr marT="91425" marB="91425" marR="91425" marL="91425"/>
                </a:tc>
                <a:tc>
                  <a:txBody>
                    <a:bodyPr/>
                    <a:lstStyle/>
                    <a:p>
                      <a:pPr indent="0" lvl="0" marL="0" rtl="0" algn="l">
                        <a:spcBef>
                          <a:spcPts val="0"/>
                        </a:spcBef>
                        <a:spcAft>
                          <a:spcPts val="0"/>
                        </a:spcAft>
                        <a:buNone/>
                      </a:pPr>
                      <a:r>
                        <a:rPr lang="en"/>
                        <a:t>Month 3</a:t>
                      </a:r>
                      <a:endParaRPr/>
                    </a:p>
                  </a:txBody>
                  <a:tcPr marT="91425" marB="91425" marR="91425" marL="91425"/>
                </a:tc>
                <a:tc>
                  <a:txBody>
                    <a:bodyPr/>
                    <a:lstStyle/>
                    <a:p>
                      <a:pPr indent="0" lvl="0" marL="0" rtl="0" algn="l">
                        <a:spcBef>
                          <a:spcPts val="0"/>
                        </a:spcBef>
                        <a:spcAft>
                          <a:spcPts val="0"/>
                        </a:spcAft>
                        <a:buNone/>
                      </a:pPr>
                      <a:r>
                        <a:rPr lang="en"/>
                        <a:t>Month 4</a:t>
                      </a:r>
                      <a:endParaRPr/>
                    </a:p>
                  </a:txBody>
                  <a:tcPr marT="91425" marB="91425" marR="91425" marL="91425"/>
                </a:tc>
                <a:tc>
                  <a:txBody>
                    <a:bodyPr/>
                    <a:lstStyle/>
                    <a:p>
                      <a:pPr indent="0" lvl="0" marL="0" rtl="0" algn="l">
                        <a:spcBef>
                          <a:spcPts val="0"/>
                        </a:spcBef>
                        <a:spcAft>
                          <a:spcPts val="0"/>
                        </a:spcAft>
                        <a:buNone/>
                      </a:pPr>
                      <a:r>
                        <a:rPr lang="en"/>
                        <a:t>Month 5-6</a:t>
                      </a:r>
                      <a:endParaRPr/>
                    </a:p>
                  </a:txBody>
                  <a:tcPr marT="91425" marB="91425" marR="91425" marL="91425"/>
                </a:tc>
              </a:tr>
              <a:tr h="2246975">
                <a:tc>
                  <a:txBody>
                    <a:bodyPr/>
                    <a:lstStyle/>
                    <a:p>
                      <a:pPr indent="-292100" lvl="0" marL="457200" rtl="0" algn="l">
                        <a:spcBef>
                          <a:spcPts val="0"/>
                        </a:spcBef>
                        <a:spcAft>
                          <a:spcPts val="0"/>
                        </a:spcAft>
                        <a:buSzPts val="1000"/>
                        <a:buChar char="-"/>
                      </a:pPr>
                      <a:r>
                        <a:rPr lang="en" sz="1000"/>
                        <a:t>Onboarding</a:t>
                      </a:r>
                      <a:endParaRPr sz="1000"/>
                    </a:p>
                    <a:p>
                      <a:pPr indent="-292100" lvl="0" marL="457200" rtl="0" algn="l">
                        <a:spcBef>
                          <a:spcPts val="0"/>
                        </a:spcBef>
                        <a:spcAft>
                          <a:spcPts val="0"/>
                        </a:spcAft>
                        <a:buSzPts val="1000"/>
                        <a:buChar char="-"/>
                      </a:pPr>
                      <a:r>
                        <a:rPr lang="en" sz="1000"/>
                        <a:t>Create account</a:t>
                      </a:r>
                      <a:endParaRPr sz="1000"/>
                    </a:p>
                    <a:p>
                      <a:pPr indent="-292100" lvl="0" marL="457200" rtl="0" algn="l">
                        <a:spcBef>
                          <a:spcPts val="0"/>
                        </a:spcBef>
                        <a:spcAft>
                          <a:spcPts val="0"/>
                        </a:spcAft>
                        <a:buSzPts val="1000"/>
                        <a:buChar char="-"/>
                      </a:pPr>
                      <a:r>
                        <a:rPr lang="en" sz="1000"/>
                        <a:t>Having experts give training sessions</a:t>
                      </a:r>
                      <a:endParaRPr sz="1000"/>
                    </a:p>
                    <a:p>
                      <a:pPr indent="-292100" lvl="0" marL="457200" rtl="0" algn="l">
                        <a:spcBef>
                          <a:spcPts val="0"/>
                        </a:spcBef>
                        <a:spcAft>
                          <a:spcPts val="0"/>
                        </a:spcAft>
                        <a:buSzPts val="1000"/>
                        <a:buChar char="-"/>
                      </a:pPr>
                      <a:r>
                        <a:rPr lang="en" sz="1000"/>
                        <a:t>Setting clear goals/KPIs</a:t>
                      </a:r>
                      <a:endParaRPr sz="1000"/>
                    </a:p>
                    <a:p>
                      <a:pPr indent="-292100" lvl="0" marL="457200" rtl="0" algn="l">
                        <a:spcBef>
                          <a:spcPts val="0"/>
                        </a:spcBef>
                        <a:spcAft>
                          <a:spcPts val="0"/>
                        </a:spcAft>
                        <a:buSzPts val="1000"/>
                        <a:buChar char="-"/>
                      </a:pPr>
                      <a:r>
                        <a:rPr lang="en" sz="1000"/>
                        <a:t>Bring on an AI ambassador</a:t>
                      </a:r>
                      <a:endParaRPr sz="1000"/>
                    </a:p>
                  </a:txBody>
                  <a:tcPr marT="91425" marB="91425" marR="91425" marL="91425"/>
                </a:tc>
                <a:tc>
                  <a:txBody>
                    <a:bodyPr/>
                    <a:lstStyle/>
                    <a:p>
                      <a:pPr indent="-292100" lvl="0" marL="457200" rtl="0" algn="l">
                        <a:spcBef>
                          <a:spcPts val="0"/>
                        </a:spcBef>
                        <a:spcAft>
                          <a:spcPts val="0"/>
                        </a:spcAft>
                        <a:buSzPts val="1000"/>
                        <a:buChar char="-"/>
                      </a:pPr>
                      <a:r>
                        <a:rPr lang="en" sz="1000"/>
                        <a:t>Establish a </a:t>
                      </a:r>
                      <a:r>
                        <a:rPr lang="en" sz="1000"/>
                        <a:t>liaison</a:t>
                      </a:r>
                      <a:r>
                        <a:rPr lang="en" sz="1000"/>
                        <a:t> at Hilton and Jasper</a:t>
                      </a:r>
                      <a:endParaRPr sz="1000"/>
                    </a:p>
                    <a:p>
                      <a:pPr indent="-292100" lvl="0" marL="457200" rtl="0" algn="l">
                        <a:spcBef>
                          <a:spcPts val="0"/>
                        </a:spcBef>
                        <a:spcAft>
                          <a:spcPts val="0"/>
                        </a:spcAft>
                        <a:buSzPts val="1000"/>
                        <a:buChar char="-"/>
                      </a:pPr>
                      <a:r>
                        <a:rPr lang="en" sz="1000"/>
                        <a:t>Test out software on </a:t>
                      </a:r>
                      <a:r>
                        <a:rPr lang="en" sz="1000"/>
                        <a:t>social posts (2 post trial)</a:t>
                      </a:r>
                      <a:endParaRPr sz="1000"/>
                    </a:p>
                    <a:p>
                      <a:pPr indent="-292100" lvl="0" marL="457200" rtl="0" algn="l">
                        <a:spcBef>
                          <a:spcPts val="0"/>
                        </a:spcBef>
                        <a:spcAft>
                          <a:spcPts val="0"/>
                        </a:spcAft>
                        <a:buSzPts val="1000"/>
                        <a:buChar char="-"/>
                      </a:pPr>
                      <a:r>
                        <a:rPr lang="en" sz="1000"/>
                        <a:t>Weekly training sessions with ambassador and Liason</a:t>
                      </a:r>
                      <a:endParaRPr sz="1000"/>
                    </a:p>
                  </a:txBody>
                  <a:tcPr marT="91425" marB="91425" marR="91425" marL="91425"/>
                </a:tc>
                <a:tc>
                  <a:txBody>
                    <a:bodyPr/>
                    <a:lstStyle/>
                    <a:p>
                      <a:pPr indent="-292100" lvl="0" marL="457200" rtl="0" algn="l">
                        <a:spcBef>
                          <a:spcPts val="0"/>
                        </a:spcBef>
                        <a:spcAft>
                          <a:spcPts val="0"/>
                        </a:spcAft>
                        <a:buSzPts val="1000"/>
                        <a:buChar char="-"/>
                      </a:pPr>
                      <a:r>
                        <a:rPr lang="en" sz="1000"/>
                        <a:t>Test out software on Blog content (2 blogs). </a:t>
                      </a:r>
                      <a:endParaRPr sz="1000"/>
                    </a:p>
                    <a:p>
                      <a:pPr indent="-292100" lvl="0" marL="457200" rtl="0" algn="l">
                        <a:spcBef>
                          <a:spcPts val="0"/>
                        </a:spcBef>
                        <a:spcAft>
                          <a:spcPts val="0"/>
                        </a:spcAft>
                        <a:buSzPts val="1000"/>
                        <a:buChar char="-"/>
                      </a:pPr>
                      <a:r>
                        <a:rPr lang="en" sz="1000"/>
                        <a:t>Have check-ins with the team on potential progress</a:t>
                      </a:r>
                      <a:endParaRPr sz="1000"/>
                    </a:p>
                    <a:p>
                      <a:pPr indent="-292100" lvl="0" marL="457200" rtl="0" algn="l">
                        <a:spcBef>
                          <a:spcPts val="0"/>
                        </a:spcBef>
                        <a:spcAft>
                          <a:spcPts val="0"/>
                        </a:spcAft>
                        <a:buSzPts val="1000"/>
                        <a:buChar char="-"/>
                      </a:pPr>
                      <a:r>
                        <a:rPr lang="en" sz="1000"/>
                        <a:t>Fill out prompts in Jasper about Brand voice</a:t>
                      </a:r>
                      <a:endParaRPr sz="1000"/>
                    </a:p>
                  </a:txBody>
                  <a:tcPr marT="91425" marB="91425" marR="91425" marL="91425"/>
                </a:tc>
                <a:tc>
                  <a:txBody>
                    <a:bodyPr/>
                    <a:lstStyle/>
                    <a:p>
                      <a:pPr indent="-292100" lvl="0" marL="457200" rtl="0" algn="l">
                        <a:spcBef>
                          <a:spcPts val="0"/>
                        </a:spcBef>
                        <a:spcAft>
                          <a:spcPts val="0"/>
                        </a:spcAft>
                        <a:buSzPts val="1000"/>
                        <a:buChar char="-"/>
                      </a:pPr>
                      <a:r>
                        <a:rPr lang="en" sz="1000"/>
                        <a:t>Start scheduling out social posts</a:t>
                      </a:r>
                      <a:endParaRPr sz="1000"/>
                    </a:p>
                    <a:p>
                      <a:pPr indent="-292100" lvl="0" marL="457200" rtl="0" algn="l">
                        <a:spcBef>
                          <a:spcPts val="0"/>
                        </a:spcBef>
                        <a:spcAft>
                          <a:spcPts val="0"/>
                        </a:spcAft>
                        <a:buSzPts val="1000"/>
                        <a:buChar char="-"/>
                      </a:pPr>
                      <a:r>
                        <a:rPr lang="en" sz="1000"/>
                        <a:t>Have a 3-month check-in on short term goals/KPIs</a:t>
                      </a:r>
                      <a:endParaRPr sz="1000"/>
                    </a:p>
                    <a:p>
                      <a:pPr indent="-292100" lvl="0" marL="457200" rtl="0" algn="l">
                        <a:spcBef>
                          <a:spcPts val="0"/>
                        </a:spcBef>
                        <a:spcAft>
                          <a:spcPts val="0"/>
                        </a:spcAft>
                        <a:buSzPts val="1000"/>
                        <a:buChar char="-"/>
                      </a:pPr>
                      <a:r>
                        <a:rPr lang="en" sz="1000"/>
                        <a:t>Familiarize with Jasper’s analytics features</a:t>
                      </a:r>
                      <a:endParaRPr sz="1000"/>
                    </a:p>
                  </a:txBody>
                  <a:tcPr marT="91425" marB="91425" marR="91425" marL="91425"/>
                </a:tc>
                <a:tc>
                  <a:txBody>
                    <a:bodyPr/>
                    <a:lstStyle/>
                    <a:p>
                      <a:pPr indent="-292100" lvl="0" marL="457200" rtl="0" algn="l">
                        <a:spcBef>
                          <a:spcPts val="0"/>
                        </a:spcBef>
                        <a:spcAft>
                          <a:spcPts val="0"/>
                        </a:spcAft>
                        <a:buSzPts val="1000"/>
                        <a:buChar char="-"/>
                      </a:pPr>
                      <a:r>
                        <a:rPr lang="en" sz="1000"/>
                        <a:t>Start using Jasper for long-term campaigns</a:t>
                      </a:r>
                      <a:endParaRPr sz="1000"/>
                    </a:p>
                    <a:p>
                      <a:pPr indent="-292100" lvl="0" marL="457200" rtl="0" algn="l">
                        <a:spcBef>
                          <a:spcPts val="0"/>
                        </a:spcBef>
                        <a:spcAft>
                          <a:spcPts val="0"/>
                        </a:spcAft>
                        <a:buSzPts val="1000"/>
                        <a:buChar char="-"/>
                      </a:pPr>
                      <a:r>
                        <a:rPr lang="en" sz="1000"/>
                        <a:t>Implement Jasper into customer emails/deliverables</a:t>
                      </a:r>
                      <a:endParaRPr sz="1000"/>
                    </a:p>
                    <a:p>
                      <a:pPr indent="-292100" lvl="0" marL="457200" rtl="0" algn="l">
                        <a:spcBef>
                          <a:spcPts val="0"/>
                        </a:spcBef>
                        <a:spcAft>
                          <a:spcPts val="0"/>
                        </a:spcAft>
                        <a:buSzPts val="1000"/>
                        <a:buChar char="-"/>
                      </a:pPr>
                      <a:r>
                        <a:rPr lang="en" sz="1000"/>
                        <a:t>Fine-tune the balance between the software and human creation</a:t>
                      </a:r>
                      <a:endParaRPr sz="1000"/>
                    </a:p>
                  </a:txBody>
                  <a:tcPr marT="91425" marB="91425" marR="91425" marL="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4"/>
          <p:cNvSpPr txBox="1"/>
          <p:nvPr>
            <p:ph type="title"/>
          </p:nvPr>
        </p:nvSpPr>
        <p:spPr>
          <a:xfrm>
            <a:off x="317875" y="6013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Implementation Plan: PT 2</a:t>
            </a:r>
            <a:endParaRPr/>
          </a:p>
        </p:txBody>
      </p:sp>
      <p:sp>
        <p:nvSpPr>
          <p:cNvPr id="215" name="Google Shape;215;p34"/>
          <p:cNvSpPr txBox="1"/>
          <p:nvPr>
            <p:ph idx="1" type="body"/>
          </p:nvPr>
        </p:nvSpPr>
        <p:spPr>
          <a:xfrm>
            <a:off x="199900" y="1921025"/>
            <a:ext cx="8537100" cy="343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idea of this plan is to not bombard all the employees with every single feature at once. Learning each feature in stages will allow everyone to absorb all the information, put it into practice and get the hang of it a little bit. Having a </a:t>
            </a:r>
            <a:r>
              <a:rPr lang="en"/>
              <a:t>liaison</a:t>
            </a:r>
            <a:r>
              <a:rPr lang="en"/>
              <a:t> from Hilton who can be in communication with Jasper AI will be vital, and constant communication will be key. Having an AI ambassador (Next Slide) will also be important in the beginning stages. Assuming adaptation is smooth over the first 2-3 months, the communications team can then start discussing and planning for some long-term projects and campaigns which might not have previously been able to be done.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5"/>
          <p:cNvSpPr txBox="1"/>
          <p:nvPr>
            <p:ph type="title"/>
          </p:nvPr>
        </p:nvSpPr>
        <p:spPr>
          <a:xfrm>
            <a:off x="317875" y="6013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AI Ambassadors</a:t>
            </a:r>
            <a:endParaRPr/>
          </a:p>
        </p:txBody>
      </p:sp>
      <p:sp>
        <p:nvSpPr>
          <p:cNvPr id="221" name="Google Shape;221;p35"/>
          <p:cNvSpPr txBox="1"/>
          <p:nvPr>
            <p:ph idx="1" type="body"/>
          </p:nvPr>
        </p:nvSpPr>
        <p:spPr>
          <a:xfrm>
            <a:off x="199900" y="1650550"/>
            <a:ext cx="8537100" cy="3433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AI Ambassadors will serve as the bridge between the technical teams and the non-technical teams. They are the ones who can guide people on the different software, and help out to make sure that the projects are running smoothly. They will be super important during the implementation process of Jasper AI. I also suggested in our implementation plan to have a </a:t>
            </a:r>
            <a:r>
              <a:rPr lang="en"/>
              <a:t>liaison</a:t>
            </a:r>
            <a:r>
              <a:rPr lang="en"/>
              <a:t> from Jasper and someone from Hilton in constant communication as well. Having someone from Jasper as reference will be useful when something in the technology isn’t working, etc. Especially with a team full of more creative minds as opposed to </a:t>
            </a:r>
            <a:r>
              <a:rPr lang="en"/>
              <a:t>technological</a:t>
            </a:r>
            <a:r>
              <a:rPr lang="en"/>
              <a:t> minds, an AI ambassador to bridge the two will be huge. When looking for an ambassador, the technological knowledge must be there at a high level, but more importantly, it’s </a:t>
            </a:r>
            <a:r>
              <a:rPr lang="en"/>
              <a:t>important</a:t>
            </a:r>
            <a:r>
              <a:rPr lang="en"/>
              <a:t> to look at their ability to communicate. Can they “dumb it down,” and make learning the technology easy. A suggestion would be to look for former Jasper AI employees for this role.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Engagement Strategies</a:t>
            </a:r>
            <a:endParaRPr/>
          </a:p>
        </p:txBody>
      </p:sp>
      <p:sp>
        <p:nvSpPr>
          <p:cNvPr id="227" name="Google Shape;227;p36"/>
          <p:cNvSpPr txBox="1"/>
          <p:nvPr>
            <p:ph idx="1" type="body"/>
          </p:nvPr>
        </p:nvSpPr>
        <p:spPr>
          <a:xfrm>
            <a:off x="164625" y="2078875"/>
            <a:ext cx="8678400" cy="287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Learning something new can be daunting and a bit uncomfortable, so I think the best way to keep the employees engaged is to make it fun. Allowing them to be hands-on with the technology, giving them some opportunity to do their own creative things with it, and ensuring that their voices are still important is key. Here are some examples of things that could be done:</a:t>
            </a:r>
            <a:endParaRPr/>
          </a:p>
          <a:p>
            <a:pPr indent="-311150" lvl="0" marL="457200" rtl="0" algn="l">
              <a:spcBef>
                <a:spcPts val="1200"/>
              </a:spcBef>
              <a:spcAft>
                <a:spcPts val="0"/>
              </a:spcAft>
              <a:buSzPts val="1300"/>
              <a:buChar char="-"/>
            </a:pPr>
            <a:r>
              <a:rPr lang="en"/>
              <a:t>During the social post training, have the employees design a few social posts either for the company or for themselves</a:t>
            </a:r>
            <a:endParaRPr/>
          </a:p>
          <a:p>
            <a:pPr indent="-311150" lvl="0" marL="457200" rtl="0" algn="l">
              <a:spcBef>
                <a:spcPts val="0"/>
              </a:spcBef>
              <a:spcAft>
                <a:spcPts val="0"/>
              </a:spcAft>
              <a:buSzPts val="1300"/>
              <a:buChar char="-"/>
            </a:pPr>
            <a:r>
              <a:rPr lang="en"/>
              <a:t>Have them try to generate and play around with the Ai image feature</a:t>
            </a:r>
            <a:endParaRPr/>
          </a:p>
          <a:p>
            <a:pPr indent="-311150" lvl="0" marL="457200" rtl="0" algn="l">
              <a:spcBef>
                <a:spcPts val="0"/>
              </a:spcBef>
              <a:spcAft>
                <a:spcPts val="0"/>
              </a:spcAft>
              <a:buSzPts val="1300"/>
              <a:buChar char="-"/>
            </a:pPr>
            <a:r>
              <a:rPr lang="en"/>
              <a:t>Check in with them and ask if they are having trouble on a particular area of the software</a:t>
            </a:r>
            <a:endParaRPr/>
          </a:p>
          <a:p>
            <a:pPr indent="-311150" lvl="0" marL="457200" rtl="0" algn="l">
              <a:spcBef>
                <a:spcPts val="0"/>
              </a:spcBef>
              <a:spcAft>
                <a:spcPts val="0"/>
              </a:spcAft>
              <a:buSzPts val="1300"/>
              <a:buChar char="-"/>
            </a:pPr>
            <a:r>
              <a:rPr lang="en"/>
              <a:t>Ask them for suggestions on fun projects which could be done using the software</a:t>
            </a:r>
            <a:endParaRPr/>
          </a:p>
          <a:p>
            <a:pPr indent="-311150" lvl="0" marL="457200" rtl="0" algn="l">
              <a:spcBef>
                <a:spcPts val="0"/>
              </a:spcBef>
              <a:spcAft>
                <a:spcPts val="0"/>
              </a:spcAft>
              <a:buSzPts val="1300"/>
              <a:buChar char="-"/>
            </a:pPr>
            <a:r>
              <a:rPr lang="en"/>
              <a:t>Plan out some of the implementation strategy with them as well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7"/>
          <p:cNvSpPr txBox="1"/>
          <p:nvPr>
            <p:ph type="ctrTitle"/>
          </p:nvPr>
        </p:nvSpPr>
        <p:spPr>
          <a:xfrm>
            <a:off x="774375" y="19176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Post On-Boarding Listening Tour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8"/>
          <p:cNvSpPr txBox="1"/>
          <p:nvPr>
            <p:ph type="title"/>
          </p:nvPr>
        </p:nvSpPr>
        <p:spPr>
          <a:xfrm>
            <a:off x="67330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Listening Tours?</a:t>
            </a:r>
            <a:endParaRPr/>
          </a:p>
        </p:txBody>
      </p:sp>
      <p:sp>
        <p:nvSpPr>
          <p:cNvPr id="238" name="Google Shape;238;p38"/>
          <p:cNvSpPr txBox="1"/>
          <p:nvPr>
            <p:ph idx="1" type="body"/>
          </p:nvPr>
        </p:nvSpPr>
        <p:spPr>
          <a:xfrm>
            <a:off x="729450" y="2078875"/>
            <a:ext cx="7917900" cy="2784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These listening tours will allow us to hear from employees on their feedback and opinions of the process so far. While it appears that they are adapting well and learning the tool nicely, it might be hard for some employees to voice their </a:t>
            </a:r>
            <a:r>
              <a:rPr lang="en"/>
              <a:t>concerns</a:t>
            </a:r>
            <a:r>
              <a:rPr lang="en"/>
              <a:t> out loud in front of a large group of people. These listening tours will give them the opportunity to ask questions, let us know what they like, what they don’t like, and any other </a:t>
            </a:r>
            <a:r>
              <a:rPr lang="en"/>
              <a:t>opinions</a:t>
            </a:r>
            <a:r>
              <a:rPr lang="en"/>
              <a:t> or concerns they may have. It also allows us to see which employees are picking it up quicker versus others. We will be able to hear from employees of widely different teams, and see how the implementation is uniquely affecting different teams, positive or negative. It’s important for us to do this still relatively early in the process, so that we can make some changes to it if necessary. This is definitely a very new thing for them so them having concerns is understandable. This is the best way for us to hear those, and it also gives us time to then make the necessary changes if needed.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9"/>
          <p:cNvSpPr txBox="1"/>
          <p:nvPr>
            <p:ph type="title"/>
          </p:nvPr>
        </p:nvSpPr>
        <p:spPr>
          <a:xfrm>
            <a:off x="201625" y="6223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Outlook Email</a:t>
            </a:r>
            <a:endParaRPr/>
          </a:p>
        </p:txBody>
      </p:sp>
      <p:sp>
        <p:nvSpPr>
          <p:cNvPr id="244" name="Google Shape;244;p39"/>
          <p:cNvSpPr txBox="1"/>
          <p:nvPr>
            <p:ph idx="1" type="body"/>
          </p:nvPr>
        </p:nvSpPr>
        <p:spPr>
          <a:xfrm>
            <a:off x="123525" y="1504875"/>
            <a:ext cx="8849700" cy="3683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To The Communications Team,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Hello everyone! Thank you all so much for your patience, cooperation and enthusiasm as we introduce Jasper AI into our work practices! This technology is game-changing and is going to be a great help for all of you in your daily work. It was great to see you all learn the software, and to further ensure a smooth adoption of the tools, we are going to set up 1on1s to allow you guys to voice any opinions or concerns regarding the process. These will be 15-20 minutes, and feel free to let us know whatever’s on your mind or ask any questions you may have regarding this. The sign-up sheet is attached below, and in case the current sheet gets full we will make sure to send out another one. Thank you all again for working with us on this so far, and we are looking forward to hearing from you all!</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Sincerely, </a:t>
            </a:r>
            <a:endParaRPr/>
          </a:p>
          <a:p>
            <a:pPr indent="0" lvl="0" marL="0" rtl="0" algn="l">
              <a:spcBef>
                <a:spcPts val="1200"/>
              </a:spcBef>
              <a:spcAft>
                <a:spcPts val="0"/>
              </a:spcAft>
              <a:buNone/>
            </a:pPr>
            <a:r>
              <a:rPr lang="en"/>
              <a:t>Amogh Rao</a:t>
            </a:r>
            <a:endParaRPr/>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0"/>
          <p:cNvSpPr txBox="1"/>
          <p:nvPr>
            <p:ph type="title"/>
          </p:nvPr>
        </p:nvSpPr>
        <p:spPr>
          <a:xfrm>
            <a:off x="269000" y="6111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Meeting Talking Points</a:t>
            </a:r>
            <a:endParaRPr/>
          </a:p>
        </p:txBody>
      </p:sp>
      <p:sp>
        <p:nvSpPr>
          <p:cNvPr id="250" name="Google Shape;250;p40"/>
          <p:cNvSpPr txBox="1"/>
          <p:nvPr>
            <p:ph idx="1" type="body"/>
          </p:nvPr>
        </p:nvSpPr>
        <p:spPr>
          <a:xfrm>
            <a:off x="156725" y="1441200"/>
            <a:ext cx="8793900" cy="35676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sz="1400"/>
              <a:t>What they like about Jasper AI so far</a:t>
            </a:r>
            <a:endParaRPr sz="1400"/>
          </a:p>
          <a:p>
            <a:pPr indent="-317500" lvl="0" marL="457200" rtl="0" algn="l">
              <a:spcBef>
                <a:spcPts val="0"/>
              </a:spcBef>
              <a:spcAft>
                <a:spcPts val="0"/>
              </a:spcAft>
              <a:buSzPts val="1400"/>
              <a:buChar char="-"/>
            </a:pPr>
            <a:r>
              <a:rPr lang="en" sz="1400"/>
              <a:t>What they don’t like about Jasper AI so far</a:t>
            </a:r>
            <a:endParaRPr sz="1400"/>
          </a:p>
          <a:p>
            <a:pPr indent="-317500" lvl="0" marL="457200" rtl="0" algn="l">
              <a:spcBef>
                <a:spcPts val="0"/>
              </a:spcBef>
              <a:spcAft>
                <a:spcPts val="0"/>
              </a:spcAft>
              <a:buSzPts val="1400"/>
              <a:buChar char="-"/>
            </a:pPr>
            <a:r>
              <a:rPr lang="en" sz="1400"/>
              <a:t>Is the training </a:t>
            </a:r>
            <a:r>
              <a:rPr lang="en" sz="1400"/>
              <a:t>interfering</a:t>
            </a:r>
            <a:r>
              <a:rPr lang="en" sz="1400"/>
              <a:t> with their daily work?</a:t>
            </a:r>
            <a:endParaRPr sz="1400"/>
          </a:p>
          <a:p>
            <a:pPr indent="-317500" lvl="0" marL="457200" rtl="0" algn="l">
              <a:spcBef>
                <a:spcPts val="0"/>
              </a:spcBef>
              <a:spcAft>
                <a:spcPts val="0"/>
              </a:spcAft>
              <a:buSzPts val="1400"/>
              <a:buChar char="-"/>
            </a:pPr>
            <a:r>
              <a:rPr lang="en" sz="1400"/>
              <a:t>How is the AI ambassador? Would they like for us to bring in another one?</a:t>
            </a:r>
            <a:endParaRPr sz="1400"/>
          </a:p>
          <a:p>
            <a:pPr indent="-317500" lvl="0" marL="457200" rtl="0" algn="l">
              <a:spcBef>
                <a:spcPts val="0"/>
              </a:spcBef>
              <a:spcAft>
                <a:spcPts val="0"/>
              </a:spcAft>
              <a:buSzPts val="1400"/>
              <a:buChar char="-"/>
            </a:pPr>
            <a:r>
              <a:rPr lang="en" sz="1400"/>
              <a:t>What are they first looking forward to trying out in the system once they fully adopt to it?</a:t>
            </a:r>
            <a:endParaRPr sz="1400"/>
          </a:p>
          <a:p>
            <a:pPr indent="0" lvl="0" marL="0" rtl="0" algn="l">
              <a:spcBef>
                <a:spcPts val="1200"/>
              </a:spcBef>
              <a:spcAft>
                <a:spcPts val="1200"/>
              </a:spcAft>
              <a:buNone/>
            </a:pPr>
            <a:r>
              <a:rPr lang="en" sz="1400"/>
              <a:t>These are just a few of many talking points which might come up throughout </a:t>
            </a:r>
            <a:r>
              <a:rPr lang="en" sz="1400"/>
              <a:t>these</a:t>
            </a:r>
            <a:r>
              <a:rPr lang="en" sz="1400"/>
              <a:t> meetings. There may be some new points which might be added to the list as we hear from different team members. At this point in the process though, these are the most important questions to ask. Their feedback will be very important as we move forward. If they feel that the training is </a:t>
            </a:r>
            <a:r>
              <a:rPr lang="en" sz="1400"/>
              <a:t>interfering</a:t>
            </a:r>
            <a:r>
              <a:rPr lang="en" sz="1400"/>
              <a:t> with their daily work, we can make adjustments to ensure that’s not the case. If they want some more training (more ambassadors/help) we can arrange for that too. </a:t>
            </a:r>
            <a:endParaRPr sz="14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1"/>
          <p:cNvSpPr txBox="1"/>
          <p:nvPr>
            <p:ph type="title"/>
          </p:nvPr>
        </p:nvSpPr>
        <p:spPr>
          <a:xfrm>
            <a:off x="381325" y="6111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FAQs</a:t>
            </a:r>
            <a:endParaRPr/>
          </a:p>
        </p:txBody>
      </p:sp>
      <p:sp>
        <p:nvSpPr>
          <p:cNvPr id="256" name="Google Shape;256;p41"/>
          <p:cNvSpPr txBox="1"/>
          <p:nvPr>
            <p:ph idx="1" type="body"/>
          </p:nvPr>
        </p:nvSpPr>
        <p:spPr>
          <a:xfrm>
            <a:off x="527325" y="1685825"/>
            <a:ext cx="7688700" cy="2261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en" sz="1412"/>
              <a:t>Does having this AI tool potentially put our jobs at risk?</a:t>
            </a:r>
            <a:endParaRPr sz="1412"/>
          </a:p>
          <a:p>
            <a:pPr indent="0" lvl="0" marL="0" rtl="0" algn="l">
              <a:lnSpc>
                <a:spcPct val="95000"/>
              </a:lnSpc>
              <a:spcBef>
                <a:spcPts val="1200"/>
              </a:spcBef>
              <a:spcAft>
                <a:spcPts val="0"/>
              </a:spcAft>
              <a:buSzPts val="688"/>
              <a:buNone/>
            </a:pPr>
            <a:r>
              <a:rPr lang="en" sz="1412"/>
              <a:t>What are some long-term projects the team has decided to pursue with this here?</a:t>
            </a:r>
            <a:endParaRPr sz="1412"/>
          </a:p>
          <a:p>
            <a:pPr indent="0" lvl="0" marL="0" rtl="0" algn="l">
              <a:lnSpc>
                <a:spcPct val="95000"/>
              </a:lnSpc>
              <a:spcBef>
                <a:spcPts val="1200"/>
              </a:spcBef>
              <a:spcAft>
                <a:spcPts val="0"/>
              </a:spcAft>
              <a:buSzPts val="688"/>
              <a:buNone/>
            </a:pPr>
            <a:r>
              <a:rPr lang="en" sz="1412"/>
              <a:t>How long are we going to have this AI tool for?</a:t>
            </a:r>
            <a:endParaRPr sz="1412"/>
          </a:p>
          <a:p>
            <a:pPr indent="0" lvl="0" marL="0" rtl="0" algn="l">
              <a:lnSpc>
                <a:spcPct val="95000"/>
              </a:lnSpc>
              <a:spcBef>
                <a:spcPts val="1200"/>
              </a:spcBef>
              <a:spcAft>
                <a:spcPts val="0"/>
              </a:spcAft>
              <a:buSzPts val="688"/>
              <a:buNone/>
            </a:pPr>
            <a:r>
              <a:rPr lang="en" sz="1412"/>
              <a:t>How is Jasper’s customer service? Will they be responsive if we have any questions?</a:t>
            </a:r>
            <a:endParaRPr sz="1412"/>
          </a:p>
          <a:p>
            <a:pPr indent="0" lvl="0" marL="0" rtl="0" algn="l">
              <a:lnSpc>
                <a:spcPct val="95000"/>
              </a:lnSpc>
              <a:spcBef>
                <a:spcPts val="1200"/>
              </a:spcBef>
              <a:spcAft>
                <a:spcPts val="0"/>
              </a:spcAft>
              <a:buSzPts val="688"/>
              <a:buNone/>
            </a:pPr>
            <a:r>
              <a:rPr lang="en" sz="1412"/>
              <a:t>How do we plan to not be over-reliant on this technology?</a:t>
            </a:r>
            <a:endParaRPr sz="1412"/>
          </a:p>
          <a:p>
            <a:pPr indent="0" lvl="0" marL="0" rtl="0" algn="l">
              <a:lnSpc>
                <a:spcPct val="95000"/>
              </a:lnSpc>
              <a:spcBef>
                <a:spcPts val="1200"/>
              </a:spcBef>
              <a:spcAft>
                <a:spcPts val="0"/>
              </a:spcAft>
              <a:buSzPts val="688"/>
              <a:buNone/>
            </a:pPr>
            <a:r>
              <a:rPr lang="en" sz="1412"/>
              <a:t>Will there be constant communication between leadership and us regarding introduction/implementation of new tools?</a:t>
            </a:r>
            <a:endParaRPr sz="1412"/>
          </a:p>
          <a:p>
            <a:pPr indent="0" lvl="0" marL="0" rtl="0" algn="l">
              <a:lnSpc>
                <a:spcPct val="95000"/>
              </a:lnSpc>
              <a:spcBef>
                <a:spcPts val="1200"/>
              </a:spcBef>
              <a:spcAft>
                <a:spcPts val="0"/>
              </a:spcAft>
              <a:buSzPts val="688"/>
              <a:buNone/>
            </a:pPr>
            <a:r>
              <a:rPr lang="en" sz="1412"/>
              <a:t>What’s the plan to pivot incase the tool doesn’t work as hoped?</a:t>
            </a:r>
            <a:endParaRPr sz="1412"/>
          </a:p>
          <a:p>
            <a:pPr indent="0" lvl="0" marL="0" rtl="0" algn="l">
              <a:lnSpc>
                <a:spcPct val="95000"/>
              </a:lnSpc>
              <a:spcBef>
                <a:spcPts val="1200"/>
              </a:spcBef>
              <a:spcAft>
                <a:spcPts val="1200"/>
              </a:spcAft>
              <a:buSzPts val="688"/>
              <a:buNone/>
            </a:pPr>
            <a:r>
              <a:t/>
            </a:r>
            <a:endParaRPr sz="1412"/>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Justifying the Investment-Competitors</a:t>
            </a:r>
            <a:endParaRPr/>
          </a:p>
        </p:txBody>
      </p:sp>
      <p:sp>
        <p:nvSpPr>
          <p:cNvPr id="100" name="Google Shape;100;p15"/>
          <p:cNvSpPr txBox="1"/>
          <p:nvPr>
            <p:ph idx="1" type="body"/>
          </p:nvPr>
        </p:nvSpPr>
        <p:spPr>
          <a:xfrm>
            <a:off x="729450" y="2078875"/>
            <a:ext cx="7895400" cy="2671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400"/>
              <a:t>Marriott, one of Hilton’s competitors in the hospitality industry, has taken the step of using transformative technology to smoothen the check-in process. Before recently, Marriott was using different technologies and needed humans to assist the guests with different processes such as greeting them, assisting them with the check-in, and eventually settling into the room. They are now moving everything into one centralized system which can streamline these steps much quicker. When Hilton invests in AI, they will be able to do the same thing. This will also help with corporate comms as well. </a:t>
            </a:r>
            <a:endParaRPr sz="1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2"/>
          <p:cNvSpPr txBox="1"/>
          <p:nvPr>
            <p:ph type="ctrTitle"/>
          </p:nvPr>
        </p:nvSpPr>
        <p:spPr>
          <a:xfrm>
            <a:off x="727950" y="1839025"/>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Navigating Resistance Through Individual Meetings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Progress so Far</a:t>
            </a:r>
            <a:endParaRPr/>
          </a:p>
        </p:txBody>
      </p:sp>
      <p:sp>
        <p:nvSpPr>
          <p:cNvPr id="267" name="Google Shape;267;p43"/>
          <p:cNvSpPr txBox="1"/>
          <p:nvPr>
            <p:ph idx="1" type="body"/>
          </p:nvPr>
        </p:nvSpPr>
        <p:spPr>
          <a:xfrm>
            <a:off x="258300" y="1931625"/>
            <a:ext cx="8591400" cy="3111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introduction of AI into Hilton’s workflow has overall been a widely successful one. We have seen in the past competitors like Marriott introduce different AI technologies into their </a:t>
            </a:r>
            <a:r>
              <a:rPr lang="en"/>
              <a:t>workflow</a:t>
            </a:r>
            <a:r>
              <a:rPr lang="en"/>
              <a:t> and it has seen great results, and it was important for Hilton to also stay on top of that. The tool which was introduced was Jasper AI, which is a great tool for the communications team. This tool will make content creation a lot easier and quicker, with Ai features that can generate text copy for emails, social posts, blogs, and more. The tool also has the ability to generate different images as well as track social media analytics. This will free up a lot of time for the content creation/social team and give them the opportunity to think of and start working on long-term projects which previously might not have been possible before. Through step by step training and </a:t>
            </a:r>
            <a:r>
              <a:rPr lang="en"/>
              <a:t>help</a:t>
            </a:r>
            <a:r>
              <a:rPr lang="en"/>
              <a:t> from AI ambassadors, the implementation process has been overall good. Listening tours have been helpful in allowing us to see how the team feels about the tool and listen to their concerns/questions too. While there are three employees who aren’t very fond of the implementation, this can still be worked out.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Meeting strategy</a:t>
            </a:r>
            <a:endParaRPr/>
          </a:p>
        </p:txBody>
      </p:sp>
      <p:sp>
        <p:nvSpPr>
          <p:cNvPr id="273" name="Google Shape;273;p44"/>
          <p:cNvSpPr txBox="1"/>
          <p:nvPr>
            <p:ph idx="1" type="body"/>
          </p:nvPr>
        </p:nvSpPr>
        <p:spPr>
          <a:xfrm>
            <a:off x="292000" y="2078875"/>
            <a:ext cx="8467500" cy="2784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approach is key when doing this meeting. For us, the strategy would be to really find out what their </a:t>
            </a:r>
            <a:r>
              <a:rPr lang="en"/>
              <a:t>resistance</a:t>
            </a:r>
            <a:r>
              <a:rPr lang="en"/>
              <a:t> is. Hear them out as to why this tool is making them uncomfortable, and what exactly is their concern? Are they still afraid </a:t>
            </a:r>
            <a:r>
              <a:rPr lang="en"/>
              <a:t>that they might lose their jobs? Do they simply feel like we are just following a trend? What exactly is the reason for their resistance. This conversation should be held in a place of empathy and understanding. Their concerns aren’t all of a sudden going to cause us to stop using the tool, but it’s important to know where exactly their resistance comes from. In the meeting it is important to have some facts to back up the technology and back up the process as well. Approaching it with empathy while at the same time staying strong on our decision will be the best way to go. Ensuring them that all their concerns can be addressed while again also being confident in the decision is the strategy.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Talking Points</a:t>
            </a:r>
            <a:endParaRPr/>
          </a:p>
        </p:txBody>
      </p:sp>
      <p:sp>
        <p:nvSpPr>
          <p:cNvPr id="279" name="Google Shape;279;p45"/>
          <p:cNvSpPr txBox="1"/>
          <p:nvPr>
            <p:ph idx="1" type="body"/>
          </p:nvPr>
        </p:nvSpPr>
        <p:spPr>
          <a:xfrm>
            <a:off x="123525" y="1853850"/>
            <a:ext cx="8815800" cy="316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Anticipating their concerns and grievances ahead of time will be the best way to prepare, and here are some examples of </a:t>
            </a:r>
            <a:r>
              <a:rPr lang="en"/>
              <a:t>grievances</a:t>
            </a:r>
            <a:r>
              <a:rPr lang="en"/>
              <a:t> they may have:</a:t>
            </a:r>
            <a:endParaRPr/>
          </a:p>
          <a:p>
            <a:pPr indent="-311150" lvl="0" marL="457200" rtl="0" algn="l">
              <a:spcBef>
                <a:spcPts val="1200"/>
              </a:spcBef>
              <a:spcAft>
                <a:spcPts val="0"/>
              </a:spcAft>
              <a:buSzPts val="1300"/>
              <a:buChar char="-"/>
            </a:pPr>
            <a:r>
              <a:rPr lang="en"/>
              <a:t>Are we actually still safe with regards to our job security?</a:t>
            </a:r>
            <a:endParaRPr/>
          </a:p>
          <a:p>
            <a:pPr indent="-311150" lvl="0" marL="457200" rtl="0" algn="l">
              <a:spcBef>
                <a:spcPts val="0"/>
              </a:spcBef>
              <a:spcAft>
                <a:spcPts val="0"/>
              </a:spcAft>
              <a:buSzPts val="1300"/>
              <a:buChar char="-"/>
            </a:pPr>
            <a:r>
              <a:rPr lang="en"/>
              <a:t>Is the </a:t>
            </a:r>
            <a:r>
              <a:rPr lang="en"/>
              <a:t>purpose</a:t>
            </a:r>
            <a:r>
              <a:rPr lang="en"/>
              <a:t> of this simply to follow a trend?</a:t>
            </a:r>
            <a:endParaRPr/>
          </a:p>
          <a:p>
            <a:pPr indent="-311150" lvl="0" marL="457200" rtl="0" algn="l">
              <a:spcBef>
                <a:spcPts val="0"/>
              </a:spcBef>
              <a:spcAft>
                <a:spcPts val="0"/>
              </a:spcAft>
              <a:buSzPts val="1300"/>
              <a:buChar char="-"/>
            </a:pPr>
            <a:r>
              <a:rPr lang="en"/>
              <a:t>Did you not think we did a good enough job before?</a:t>
            </a:r>
            <a:endParaRPr/>
          </a:p>
          <a:p>
            <a:pPr indent="-311150" lvl="0" marL="457200" rtl="0" algn="l">
              <a:spcBef>
                <a:spcPts val="0"/>
              </a:spcBef>
              <a:spcAft>
                <a:spcPts val="0"/>
              </a:spcAft>
              <a:buSzPts val="1300"/>
              <a:buChar char="-"/>
            </a:pPr>
            <a:r>
              <a:rPr lang="en"/>
              <a:t>Exactly what do you hope this can improve (assuming they think they were good enough already)</a:t>
            </a:r>
            <a:endParaRPr/>
          </a:p>
          <a:p>
            <a:pPr indent="0" lvl="0" marL="0" rtl="0" algn="l">
              <a:spcBef>
                <a:spcPts val="1200"/>
              </a:spcBef>
              <a:spcAft>
                <a:spcPts val="1200"/>
              </a:spcAft>
              <a:buNone/>
            </a:pPr>
            <a:r>
              <a:rPr lang="en"/>
              <a:t>These are examples of concerns they may have and to be prepared for.  It is also important to address the fact that technology is always evolving and we have to stay on top of it or else as a collective we will fall behind. Make sure their concerns are met, ensure that their voices will be heard, and also discuss that failure to adopt this will cause the company to fall </a:t>
            </a:r>
            <a:r>
              <a:rPr lang="en"/>
              <a:t>behind</a:t>
            </a:r>
            <a:r>
              <a:rPr lang="en"/>
              <a:t> and that could potentially put people’s jobs at risk. Don’t say this in a threatening way, but that point should be made.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6"/>
          <p:cNvSpPr txBox="1"/>
          <p:nvPr>
            <p:ph type="title"/>
          </p:nvPr>
        </p:nvSpPr>
        <p:spPr>
          <a:xfrm>
            <a:off x="145475" y="63360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Outlook Email</a:t>
            </a:r>
            <a:endParaRPr/>
          </a:p>
        </p:txBody>
      </p:sp>
      <p:sp>
        <p:nvSpPr>
          <p:cNvPr id="285" name="Google Shape;285;p46"/>
          <p:cNvSpPr txBox="1"/>
          <p:nvPr>
            <p:ph idx="1" type="body"/>
          </p:nvPr>
        </p:nvSpPr>
        <p:spPr>
          <a:xfrm>
            <a:off x="202150" y="1476025"/>
            <a:ext cx="8580000" cy="3211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1018"/>
              <a:buNone/>
            </a:pPr>
            <a:r>
              <a:rPr lang="en" sz="1302"/>
              <a:t>Dear _____, </a:t>
            </a:r>
            <a:endParaRPr sz="1302"/>
          </a:p>
          <a:p>
            <a:pPr indent="0" lvl="0" marL="0" rtl="0" algn="l">
              <a:lnSpc>
                <a:spcPct val="95000"/>
              </a:lnSpc>
              <a:spcBef>
                <a:spcPts val="1200"/>
              </a:spcBef>
              <a:spcAft>
                <a:spcPts val="0"/>
              </a:spcAft>
              <a:buSzPts val="1018"/>
              <a:buNone/>
            </a:pPr>
            <a:r>
              <a:t/>
            </a:r>
            <a:endParaRPr sz="1302"/>
          </a:p>
          <a:p>
            <a:pPr indent="0" lvl="0" marL="0" rtl="0" algn="l">
              <a:lnSpc>
                <a:spcPct val="95000"/>
              </a:lnSpc>
              <a:spcBef>
                <a:spcPts val="1200"/>
              </a:spcBef>
              <a:spcAft>
                <a:spcPts val="0"/>
              </a:spcAft>
              <a:buSzPts val="1018"/>
              <a:buNone/>
            </a:pPr>
            <a:r>
              <a:rPr lang="en" sz="1302"/>
              <a:t>Thank you so much for your cooperation and participation so far in the implementation of Jasper AI. We really appreciate the concerns you mentioned to us, and we would love to meet with you further to discuss them. We’d like to really get an understanding for where you’re coming from and some of the reasons for your hesitancy with this. While AI as a concept is still quite new, the benefits this could bring to the company can be massive so implementing this is something we really want to do but it can definitely take time to get used to, so we totally understand some of the concerns you may have. Please pick a time slot below that works for you, and we are looking forward to meeting with you soon!</a:t>
            </a:r>
            <a:endParaRPr sz="1302"/>
          </a:p>
          <a:p>
            <a:pPr indent="0" lvl="0" marL="0" rtl="0" algn="l">
              <a:lnSpc>
                <a:spcPct val="95000"/>
              </a:lnSpc>
              <a:spcBef>
                <a:spcPts val="1200"/>
              </a:spcBef>
              <a:spcAft>
                <a:spcPts val="0"/>
              </a:spcAft>
              <a:buSzPts val="1018"/>
              <a:buNone/>
            </a:pPr>
            <a:r>
              <a:t/>
            </a:r>
            <a:endParaRPr sz="1302"/>
          </a:p>
          <a:p>
            <a:pPr indent="0" lvl="0" marL="0" rtl="0" algn="l">
              <a:lnSpc>
                <a:spcPct val="95000"/>
              </a:lnSpc>
              <a:spcBef>
                <a:spcPts val="1200"/>
              </a:spcBef>
              <a:spcAft>
                <a:spcPts val="0"/>
              </a:spcAft>
              <a:buSzPts val="1018"/>
              <a:buNone/>
            </a:pPr>
            <a:r>
              <a:rPr lang="en" sz="1302"/>
              <a:t>Thank you, </a:t>
            </a:r>
            <a:endParaRPr sz="1302"/>
          </a:p>
          <a:p>
            <a:pPr indent="0" lvl="0" marL="0" rtl="0" algn="l">
              <a:lnSpc>
                <a:spcPct val="95000"/>
              </a:lnSpc>
              <a:spcBef>
                <a:spcPts val="1200"/>
              </a:spcBef>
              <a:spcAft>
                <a:spcPts val="0"/>
              </a:spcAft>
              <a:buSzPts val="1018"/>
              <a:buNone/>
            </a:pPr>
            <a:r>
              <a:rPr lang="en" sz="1302"/>
              <a:t>Amogh Rao</a:t>
            </a:r>
            <a:endParaRPr sz="1302"/>
          </a:p>
          <a:p>
            <a:pPr indent="0" lvl="0" marL="0" rtl="0" algn="l">
              <a:lnSpc>
                <a:spcPct val="95000"/>
              </a:lnSpc>
              <a:spcBef>
                <a:spcPts val="1200"/>
              </a:spcBef>
              <a:spcAft>
                <a:spcPts val="1200"/>
              </a:spcAft>
              <a:buSzPts val="1018"/>
              <a:buNone/>
            </a:pPr>
            <a:r>
              <a:t/>
            </a:r>
            <a:endParaRPr sz="1202"/>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Email Strategy/Consequences</a:t>
            </a:r>
            <a:endParaRPr/>
          </a:p>
        </p:txBody>
      </p:sp>
      <p:sp>
        <p:nvSpPr>
          <p:cNvPr id="291" name="Google Shape;291;p47"/>
          <p:cNvSpPr txBox="1"/>
          <p:nvPr>
            <p:ph idx="1" type="body"/>
          </p:nvPr>
        </p:nvSpPr>
        <p:spPr>
          <a:xfrm>
            <a:off x="381825" y="2078875"/>
            <a:ext cx="8344200" cy="285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We are going to send these outlook emails out individually. It’s important to be a bit personal with regards to this, and not come off as lazy/doing it simply just because. Approaching the employees individually will show that we care about what they have to say, and emphasizing again that we understand their concerns is important.  Nowhere in the email did we say that we will accept/bow down to everything they have to say, but saying you understand is key. In terms of potential consequences, I didn’t want to put that out there in the email itself. Putting it in the email will already make it a somewhat hostile meeting, and we don’t want that. At the end of the day, these three employees are valuable to the company so making sure they are heard is important. In terms of the </a:t>
            </a:r>
            <a:r>
              <a:rPr lang="en"/>
              <a:t>consequences</a:t>
            </a:r>
            <a:r>
              <a:rPr lang="en"/>
              <a:t>, saying it in a way where everyone is affected is the way to go. Saying it in a way where “If we don’t do this, THE COMPANY AS A WHOLE will fall behind and at that point everyone’s jobs could be at risk” might be the way to go. It shows that this is crucial, while at the same time not signaling them out. Making sure it doesn’t get to that point is the key though.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Sources</a:t>
            </a:r>
            <a:endParaRPr/>
          </a:p>
        </p:txBody>
      </p:sp>
      <p:sp>
        <p:nvSpPr>
          <p:cNvPr id="297" name="Google Shape;297;p48"/>
          <p:cNvSpPr txBox="1"/>
          <p:nvPr>
            <p:ph idx="1" type="body"/>
          </p:nvPr>
        </p:nvSpPr>
        <p:spPr>
          <a:xfrm>
            <a:off x="729450" y="2078875"/>
            <a:ext cx="8007900" cy="26490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Char char="●"/>
            </a:pPr>
            <a:r>
              <a:rPr lang="en" u="sng">
                <a:solidFill>
                  <a:schemeClr val="hlink"/>
                </a:solidFill>
                <a:hlinkClick r:id="rId3"/>
              </a:rPr>
              <a:t>https://www.finn.agency/ai-in-marketing-and-pr-we-tested-16-tools-for-you/</a:t>
            </a:r>
            <a:endParaRPr/>
          </a:p>
          <a:p>
            <a:pPr indent="-311150" lvl="0" marL="457200" rtl="0" algn="l">
              <a:spcBef>
                <a:spcPts val="0"/>
              </a:spcBef>
              <a:spcAft>
                <a:spcPts val="0"/>
              </a:spcAft>
              <a:buSzPts val="1300"/>
              <a:buChar char="●"/>
            </a:pPr>
            <a:r>
              <a:rPr lang="en" u="sng">
                <a:solidFill>
                  <a:schemeClr val="hlink"/>
                </a:solidFill>
                <a:hlinkClick r:id="rId4"/>
              </a:rPr>
              <a:t>https://www.prdaily.com/edit-your-robots-obvious-signs-copy-is-ai-generated/</a:t>
            </a:r>
            <a:endParaRPr/>
          </a:p>
          <a:p>
            <a:pPr indent="-311150" lvl="0" marL="457200" rtl="0" algn="l">
              <a:spcBef>
                <a:spcPts val="0"/>
              </a:spcBef>
              <a:spcAft>
                <a:spcPts val="0"/>
              </a:spcAft>
              <a:buSzPts val="1300"/>
              <a:buChar char="●"/>
            </a:pPr>
            <a:r>
              <a:rPr lang="en" u="sng">
                <a:solidFill>
                  <a:schemeClr val="hlink"/>
                </a:solidFill>
                <a:hlinkClick r:id="rId5"/>
              </a:rPr>
              <a:t>https://www.forbes.com/councils/forbesagencycouncil/2023/02/14/how-ai-will-forever-change-the-face-of-corporate-communications-and-pr/</a:t>
            </a:r>
            <a:endParaRPr/>
          </a:p>
          <a:p>
            <a:pPr indent="-311150" lvl="0" marL="457200" rtl="0" algn="l">
              <a:spcBef>
                <a:spcPts val="0"/>
              </a:spcBef>
              <a:spcAft>
                <a:spcPts val="0"/>
              </a:spcAft>
              <a:buSzPts val="1300"/>
              <a:buChar char="●"/>
            </a:pPr>
            <a:r>
              <a:rPr lang="en" u="sng">
                <a:solidFill>
                  <a:schemeClr val="hlink"/>
                </a:solidFill>
                <a:hlinkClick r:id="rId6"/>
              </a:rPr>
              <a:t>https://kogod.american.edu/news/advancing-business-transformation-at-marriott-with-ai</a:t>
            </a:r>
            <a:endParaRPr/>
          </a:p>
          <a:p>
            <a:pPr indent="-311150" lvl="0" marL="457200" rtl="0" algn="l">
              <a:spcBef>
                <a:spcPts val="0"/>
              </a:spcBef>
              <a:spcAft>
                <a:spcPts val="0"/>
              </a:spcAft>
              <a:buSzPts val="1300"/>
              <a:buChar char="●"/>
            </a:pPr>
            <a:r>
              <a:rPr lang="en" u="sng">
                <a:solidFill>
                  <a:schemeClr val="hlink"/>
                </a:solidFill>
                <a:hlinkClick r:id="rId7"/>
              </a:rPr>
              <a:t>https://hoteltechnologynews.com/2019/07/marriott-international-commits-to-continued-innovation-in-hotel-guest-facing-technologies/</a:t>
            </a:r>
            <a:endParaRPr/>
          </a:p>
          <a:p>
            <a:pPr indent="-311150" lvl="0" marL="457200" rtl="0" algn="l">
              <a:spcBef>
                <a:spcPts val="0"/>
              </a:spcBef>
              <a:spcAft>
                <a:spcPts val="0"/>
              </a:spcAft>
              <a:buSzPts val="1300"/>
              <a:buChar char="●"/>
            </a:pPr>
            <a:r>
              <a:rPr lang="en" u="sng">
                <a:solidFill>
                  <a:schemeClr val="hlink"/>
                </a:solidFill>
                <a:hlinkClick r:id="rId8"/>
              </a:rPr>
              <a:t>https://medium.com/@chasegison/the-benefits-and-challenges-of-ai-in-corporate-communication-ed8146f287aa</a:t>
            </a:r>
            <a:endParaRPr/>
          </a:p>
          <a:p>
            <a:pPr indent="-311150" lvl="0" marL="457200" rtl="0" algn="l">
              <a:spcBef>
                <a:spcPts val="0"/>
              </a:spcBef>
              <a:spcAft>
                <a:spcPts val="0"/>
              </a:spcAft>
              <a:buSzPts val="1300"/>
              <a:buChar char="●"/>
            </a:pPr>
            <a:r>
              <a:rPr lang="en" u="sng">
                <a:solidFill>
                  <a:schemeClr val="hlink"/>
                </a:solidFill>
                <a:hlinkClick r:id="rId9"/>
              </a:rPr>
              <a:t>https://www.linkedin.com/pulse/impact-businesses-dont-adopt-ai-it-infrastructure-strategist-zqbjc/</a:t>
            </a:r>
            <a:endParaRPr/>
          </a:p>
          <a:p>
            <a:pPr indent="0" lvl="0" marL="457200" rtl="0" algn="l">
              <a:spcBef>
                <a:spcPts val="1200"/>
              </a:spcBef>
              <a:spcAft>
                <a:spcPts val="120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Sources</a:t>
            </a:r>
            <a:endParaRPr/>
          </a:p>
        </p:txBody>
      </p:sp>
      <p:sp>
        <p:nvSpPr>
          <p:cNvPr id="303" name="Google Shape;303;p49"/>
          <p:cNvSpPr txBox="1"/>
          <p:nvPr>
            <p:ph idx="1" type="body"/>
          </p:nvPr>
        </p:nvSpPr>
        <p:spPr>
          <a:xfrm>
            <a:off x="729450" y="2078875"/>
            <a:ext cx="8007900" cy="2649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u="sng">
                <a:solidFill>
                  <a:schemeClr val="hlink"/>
                </a:solidFill>
                <a:hlinkClick r:id="rId3"/>
              </a:rPr>
              <a:t>https://www.upwork.com/resources/jasper-ai-for-social-media#:~:text=Jasper%20can%20assist%20in%20creating,across%20different%20social%20media%20platforms</a:t>
            </a:r>
            <a:r>
              <a:rPr lang="en"/>
              <a:t>.</a:t>
            </a:r>
            <a:endParaRPr/>
          </a:p>
          <a:p>
            <a:pPr indent="-311150" lvl="0" marL="457200" rtl="0" algn="l">
              <a:spcBef>
                <a:spcPts val="0"/>
              </a:spcBef>
              <a:spcAft>
                <a:spcPts val="0"/>
              </a:spcAft>
              <a:buSzPts val="1300"/>
              <a:buChar char="●"/>
            </a:pPr>
            <a:r>
              <a:rPr lang="en" u="sng">
                <a:solidFill>
                  <a:schemeClr val="hlink"/>
                </a:solidFill>
                <a:hlinkClick r:id="rId4"/>
              </a:rPr>
              <a:t>https://adoption.microsoft.com/en-us/copilot-scenario-library/marketing/content-creation-using-copilot/</a:t>
            </a:r>
            <a:endParaRPr/>
          </a:p>
          <a:p>
            <a:pPr indent="-311150" lvl="0" marL="457200" rtl="0" algn="l">
              <a:spcBef>
                <a:spcPts val="0"/>
              </a:spcBef>
              <a:spcAft>
                <a:spcPts val="0"/>
              </a:spcAft>
              <a:buSzPts val="1300"/>
              <a:buChar char="●"/>
            </a:pPr>
            <a:r>
              <a:rPr lang="en" u="sng">
                <a:solidFill>
                  <a:schemeClr val="hlink"/>
                </a:solidFill>
                <a:hlinkClick r:id="rId5"/>
              </a:rPr>
              <a:t>https://www.getguru.com/reference/jasper-ai</a:t>
            </a:r>
            <a:endParaRPr/>
          </a:p>
          <a:p>
            <a:pPr indent="-311150" lvl="0" marL="457200" rtl="0" algn="l">
              <a:spcBef>
                <a:spcPts val="0"/>
              </a:spcBef>
              <a:spcAft>
                <a:spcPts val="0"/>
              </a:spcAft>
              <a:buSzPts val="1300"/>
              <a:buChar char="●"/>
            </a:pPr>
            <a:r>
              <a:rPr lang="en" u="sng">
                <a:solidFill>
                  <a:schemeClr val="hlink"/>
                </a:solidFill>
                <a:hlinkClick r:id="rId6"/>
              </a:rPr>
              <a:t>https://www.jasper.ai/customer-stories</a:t>
            </a:r>
            <a:endParaRPr/>
          </a:p>
          <a:p>
            <a:pPr indent="-311150" lvl="0" marL="457200" rtl="0" algn="l">
              <a:spcBef>
                <a:spcPts val="0"/>
              </a:spcBef>
              <a:spcAft>
                <a:spcPts val="0"/>
              </a:spcAft>
              <a:buSzPts val="1300"/>
              <a:buChar char="●"/>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Risks of Stagnation</a:t>
            </a:r>
            <a:endParaRPr/>
          </a:p>
        </p:txBody>
      </p:sp>
      <p:sp>
        <p:nvSpPr>
          <p:cNvPr id="106" name="Google Shape;106;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Here are a few consequences which could occur as a failure to implement AI:</a:t>
            </a:r>
            <a:endParaRPr/>
          </a:p>
          <a:p>
            <a:pPr indent="-311150" lvl="0" marL="457200" rtl="0" algn="l">
              <a:lnSpc>
                <a:spcPct val="200000"/>
              </a:lnSpc>
              <a:spcBef>
                <a:spcPts val="1200"/>
              </a:spcBef>
              <a:spcAft>
                <a:spcPts val="0"/>
              </a:spcAft>
              <a:buSzPts val="1300"/>
              <a:buChar char="●"/>
            </a:pPr>
            <a:r>
              <a:rPr lang="en"/>
              <a:t>Missed Opportunities for Efficiency and Innovation</a:t>
            </a:r>
            <a:endParaRPr/>
          </a:p>
          <a:p>
            <a:pPr indent="-311150" lvl="0" marL="457200" rtl="0" algn="l">
              <a:lnSpc>
                <a:spcPct val="200000"/>
              </a:lnSpc>
              <a:spcBef>
                <a:spcPts val="0"/>
              </a:spcBef>
              <a:spcAft>
                <a:spcPts val="0"/>
              </a:spcAft>
              <a:buSzPts val="1300"/>
              <a:buChar char="●"/>
            </a:pPr>
            <a:r>
              <a:rPr lang="en"/>
              <a:t>Time and Cost Savings</a:t>
            </a:r>
            <a:endParaRPr/>
          </a:p>
          <a:p>
            <a:pPr indent="-311150" lvl="0" marL="457200" rtl="0" algn="l">
              <a:lnSpc>
                <a:spcPct val="200000"/>
              </a:lnSpc>
              <a:spcBef>
                <a:spcPts val="0"/>
              </a:spcBef>
              <a:spcAft>
                <a:spcPts val="0"/>
              </a:spcAft>
              <a:buSzPts val="1300"/>
              <a:buChar char="●"/>
            </a:pPr>
            <a:r>
              <a:rPr lang="en"/>
              <a:t>Quality Control and Decision-Making</a:t>
            </a:r>
            <a:endParaRPr/>
          </a:p>
          <a:p>
            <a:pPr indent="-311150" lvl="0" marL="457200" rtl="0" algn="l">
              <a:lnSpc>
                <a:spcPct val="200000"/>
              </a:lnSpc>
              <a:spcBef>
                <a:spcPts val="0"/>
              </a:spcBef>
              <a:spcAft>
                <a:spcPts val="0"/>
              </a:spcAft>
              <a:buSzPts val="1300"/>
              <a:buChar char="●"/>
            </a:pPr>
            <a:r>
              <a:rPr lang="en"/>
              <a:t>Employee Engagement and Organizational Culture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Risks of Stagnation: Explanation</a:t>
            </a:r>
            <a:endParaRPr/>
          </a:p>
        </p:txBody>
      </p:sp>
      <p:sp>
        <p:nvSpPr>
          <p:cNvPr id="112" name="Google Shape;112;p17"/>
          <p:cNvSpPr txBox="1"/>
          <p:nvPr>
            <p:ph idx="1" type="body"/>
          </p:nvPr>
        </p:nvSpPr>
        <p:spPr>
          <a:xfrm>
            <a:off x="258300" y="2078875"/>
            <a:ext cx="8613900" cy="292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Failure to implement AI technologies can result in consequences that can be detrimental to the company. Companies are using AI to help enhance their products, optimize their different services, and overall just create more </a:t>
            </a:r>
            <a:r>
              <a:rPr lang="en"/>
              <a:t>efficiency</a:t>
            </a:r>
            <a:r>
              <a:rPr lang="en"/>
              <a:t> in their systems. This translates directly into how AI can effect employee engagement. AI will allow employees to work in an efficient manner and in many ways it can reduce the workload. Companies fall behind when employees have too much to do and not enough time to get it done, and if AI technologies are implemented, then that </a:t>
            </a:r>
            <a:r>
              <a:rPr lang="en"/>
              <a:t>consequence</a:t>
            </a:r>
            <a:r>
              <a:rPr lang="en"/>
              <a:t> will not be there. AI will be very useful in major decision making and AI will be great in giving you the whole picture when examining data. Failure to implement AI can cause one to look at data in a certain way and causing someone to miss important context and other important </a:t>
            </a:r>
            <a:r>
              <a:rPr lang="en"/>
              <a:t>factors</a:t>
            </a:r>
            <a:r>
              <a:rPr lang="en"/>
              <a:t> in data. Having AI there can help show the whole picture and will allow for proper decisions to be made. This will all ultimately lead to the overall point which is time and cost savings. This is </a:t>
            </a:r>
            <a:r>
              <a:rPr lang="en"/>
              <a:t>something</a:t>
            </a:r>
            <a:r>
              <a:rPr lang="en"/>
              <a:t> every company is </a:t>
            </a:r>
            <a:r>
              <a:rPr lang="en"/>
              <a:t>always looking to do and is something Hilton is as well. Investing in AI now will allow for more efficient spending and more time-efficient workflow in the future.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Departmental Benefits</a:t>
            </a:r>
            <a:endParaRPr/>
          </a:p>
        </p:txBody>
      </p:sp>
      <p:sp>
        <p:nvSpPr>
          <p:cNvPr id="118" name="Google Shape;118;p18"/>
          <p:cNvSpPr txBox="1"/>
          <p:nvPr>
            <p:ph idx="1" type="body"/>
          </p:nvPr>
        </p:nvSpPr>
        <p:spPr>
          <a:xfrm>
            <a:off x="134775" y="1942850"/>
            <a:ext cx="8894400" cy="3065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Here are some </a:t>
            </a:r>
            <a:r>
              <a:rPr lang="en"/>
              <a:t>benefits</a:t>
            </a:r>
            <a:r>
              <a:rPr lang="en"/>
              <a:t> of AI in corporate communications:</a:t>
            </a:r>
            <a:endParaRPr/>
          </a:p>
          <a:p>
            <a:pPr indent="-311150" lvl="0" marL="457200" rtl="0" algn="l">
              <a:lnSpc>
                <a:spcPct val="200000"/>
              </a:lnSpc>
              <a:spcBef>
                <a:spcPts val="1200"/>
              </a:spcBef>
              <a:spcAft>
                <a:spcPts val="0"/>
              </a:spcAft>
              <a:buSzPts val="1300"/>
              <a:buChar char="●"/>
            </a:pPr>
            <a:r>
              <a:rPr lang="en"/>
              <a:t>Enhanced business communication</a:t>
            </a:r>
            <a:endParaRPr/>
          </a:p>
          <a:p>
            <a:pPr indent="-311150" lvl="0" marL="457200" rtl="0" algn="l">
              <a:lnSpc>
                <a:spcPct val="200000"/>
              </a:lnSpc>
              <a:spcBef>
                <a:spcPts val="0"/>
              </a:spcBef>
              <a:spcAft>
                <a:spcPts val="0"/>
              </a:spcAft>
              <a:buSzPts val="1300"/>
              <a:buChar char="●"/>
            </a:pPr>
            <a:r>
              <a:rPr lang="en"/>
              <a:t>Improves efficiency</a:t>
            </a:r>
            <a:endParaRPr/>
          </a:p>
          <a:p>
            <a:pPr indent="-311150" lvl="0" marL="457200" rtl="0" algn="l">
              <a:lnSpc>
                <a:spcPct val="200000"/>
              </a:lnSpc>
              <a:spcBef>
                <a:spcPts val="0"/>
              </a:spcBef>
              <a:spcAft>
                <a:spcPts val="0"/>
              </a:spcAft>
              <a:buSzPts val="1300"/>
              <a:buChar char="●"/>
            </a:pPr>
            <a:r>
              <a:rPr lang="en"/>
              <a:t>24/7 availability</a:t>
            </a:r>
            <a:endParaRPr/>
          </a:p>
          <a:p>
            <a:pPr indent="-311150" lvl="0" marL="457200" rtl="0" algn="l">
              <a:lnSpc>
                <a:spcPct val="200000"/>
              </a:lnSpc>
              <a:spcBef>
                <a:spcPts val="0"/>
              </a:spcBef>
              <a:spcAft>
                <a:spcPts val="0"/>
              </a:spcAft>
              <a:buSzPts val="1300"/>
              <a:buChar char="●"/>
            </a:pPr>
            <a:r>
              <a:rPr lang="en"/>
              <a:t>Personalized Engagement</a:t>
            </a:r>
            <a:endParaRPr/>
          </a:p>
          <a:p>
            <a:pPr indent="-311150" lvl="0" marL="457200" rtl="0" algn="l">
              <a:lnSpc>
                <a:spcPct val="200000"/>
              </a:lnSpc>
              <a:spcBef>
                <a:spcPts val="0"/>
              </a:spcBef>
              <a:spcAft>
                <a:spcPts val="0"/>
              </a:spcAft>
              <a:buSzPts val="1300"/>
              <a:buChar char="●"/>
            </a:pPr>
            <a:r>
              <a:rPr lang="en"/>
              <a:t>Data Analysis for Insights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Departmental Benefits- Explanation</a:t>
            </a:r>
            <a:endParaRPr/>
          </a:p>
        </p:txBody>
      </p:sp>
      <p:sp>
        <p:nvSpPr>
          <p:cNvPr id="124" name="Google Shape;124;p19"/>
          <p:cNvSpPr txBox="1"/>
          <p:nvPr>
            <p:ph idx="1" type="body"/>
          </p:nvPr>
        </p:nvSpPr>
        <p:spPr>
          <a:xfrm>
            <a:off x="729450" y="2078875"/>
            <a:ext cx="7884300" cy="2727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point about </a:t>
            </a:r>
            <a:r>
              <a:rPr lang="en"/>
              <a:t>efficiency</a:t>
            </a:r>
            <a:r>
              <a:rPr lang="en"/>
              <a:t> has been discussed earlier, but enhancing business communication is super important. AI technologies can fill in gaps between the different departments at Hilton, and will overall make communication much easier and less confusing like it can get at times. It will be great for customers as well, as having an AI system operate the 24/7 chatbot will allow really specific </a:t>
            </a:r>
            <a:r>
              <a:rPr lang="en"/>
              <a:t>questions</a:t>
            </a:r>
            <a:r>
              <a:rPr lang="en"/>
              <a:t> to be answered, and also have those questions be answered in a timely fashion as </a:t>
            </a:r>
            <a:r>
              <a:rPr lang="en"/>
              <a:t>opposed</a:t>
            </a:r>
            <a:r>
              <a:rPr lang="en"/>
              <a:t> to keeping a customer waiting for a long time. The importance of AI in data collection can’t be stated enough, and will allow for better decision making as well.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Implementation Considerations</a:t>
            </a:r>
            <a:endParaRPr/>
          </a:p>
        </p:txBody>
      </p:sp>
      <p:sp>
        <p:nvSpPr>
          <p:cNvPr id="130" name="Google Shape;130;p20"/>
          <p:cNvSpPr txBox="1"/>
          <p:nvPr>
            <p:ph idx="1" type="body"/>
          </p:nvPr>
        </p:nvSpPr>
        <p:spPr>
          <a:xfrm>
            <a:off x="168450" y="2078875"/>
            <a:ext cx="8636100" cy="289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While AI is something which should 100% be implemented, there are a few things to consider. First off, it will take some time for the systems to not only fully get implemented, but it’ll also take time for all the employees to get proper training and learn to use it. Look at the state of the company and see if now is a good time. If there are important quarterly goals which need to be met and priorities might be elsewhere, maybe think of a different time to introduce them. This requires a lot of commitment and if that isn’t possible in the short term, it is something to think about. Bring someone in who works for the specific software, or a experienced AI expert to give training to the employees. Have a </a:t>
            </a:r>
            <a:r>
              <a:rPr lang="en"/>
              <a:t>liaison</a:t>
            </a:r>
            <a:r>
              <a:rPr lang="en"/>
              <a:t> who will work with you at all times to help you out if there are any questions. This isn’t necessarily something which can be </a:t>
            </a:r>
            <a:r>
              <a:rPr lang="en"/>
              <a:t>given</a:t>
            </a:r>
            <a:r>
              <a:rPr lang="en"/>
              <a:t> to you and then everything will be good to go. There is some training involved, so making sure the right people are around will be necessary. Overall, there are some steps needed to be taken and commitment will need to be there, but once it’s implemented and developed, the benefits will be great!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1"/>
          <p:cNvSpPr txBox="1"/>
          <p:nvPr>
            <p:ph type="ctrTitle"/>
          </p:nvPr>
        </p:nvSpPr>
        <p:spPr>
          <a:xfrm>
            <a:off x="727950" y="1962575"/>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Evaluating AI Communication Tools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