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y="5143500" cx="9144000"/>
  <p:notesSz cx="6858000" cy="9144000"/>
  <p:embeddedFontLst>
    <p:embeddedFont>
      <p:font typeface="Raleway"/>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42CAAFE-45EC-484A-BA95-BC8E92FCD821}">
  <a:tblStyle styleId="{D42CAAFE-45EC-484A-BA95-BC8E92FCD82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aleway-bold.fntdata"/><Relationship Id="rId30" Type="http://schemas.openxmlformats.org/officeDocument/2006/relationships/font" Target="fonts/Raleway-regular.fntdata"/><Relationship Id="rId11" Type="http://schemas.openxmlformats.org/officeDocument/2006/relationships/slide" Target="slides/slide5.xml"/><Relationship Id="rId33" Type="http://schemas.openxmlformats.org/officeDocument/2006/relationships/font" Target="fonts/Raleway-boldItalic.fntdata"/><Relationship Id="rId10" Type="http://schemas.openxmlformats.org/officeDocument/2006/relationships/slide" Target="slides/slide4.xml"/><Relationship Id="rId32" Type="http://schemas.openxmlformats.org/officeDocument/2006/relationships/font" Target="fonts/Raleway-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165e46574d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165e46574d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165e46574d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165e46574d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165e46574d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165e46574d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165e46574d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165e46574d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165e46574d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165e46574d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165e46574d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165e46574d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165e46574d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3165e46574d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2409b9b4d4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2409b9b4d4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2409b9b4d4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2409b9b4d4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2409b9b4d4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32409b9b4d4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3165e46574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3165e46574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2409b9b4d4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32409b9b4d4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2409b9b4d4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2409b9b4d4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165e46574d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3165e46574d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165e46574d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3165e46574d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165e46574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165e46574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165e46574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165e46574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165e46574d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165e46574d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165e46574d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165e46574d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165e46574d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165e46574d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Objective 1:</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With the addition of the “happiest hour” campaign as well as other marketing tactics such as social media posts and discounts, we want to have a 4% </a:t>
            </a:r>
            <a:r>
              <a:rPr lang="en"/>
              <a:t>increase</a:t>
            </a:r>
            <a:r>
              <a:rPr lang="en"/>
              <a:t> in overall customers in the month of January compared to our December numbers. With our communications methods, we hope to bring in both a new batch of customers, as well as keeping our old ones. Highlighting new products and posting more user generated content will hopefully help achieve that goal. People are attracted to UGC and has great influence.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Objective 2:</a:t>
            </a:r>
            <a:endParaRPr/>
          </a:p>
          <a:p>
            <a:pPr indent="-298450" lvl="0" marL="457200" rtl="0" algn="l">
              <a:spcBef>
                <a:spcPts val="0"/>
              </a:spcBef>
              <a:spcAft>
                <a:spcPts val="0"/>
              </a:spcAft>
              <a:buSzPts val="1100"/>
              <a:buChar char="-"/>
            </a:pPr>
            <a:r>
              <a:rPr lang="en"/>
              <a:t>Our goal with this campaign is to increase sales specifically at a time period where sales are traditionally low. The busiest time period for most locations is 9p-2m. Our emphasis on the 2p-5p time frame is built around the thought of making access easier than any of our competitors.  Using influencers to drive home our big idea, as well as email reminders, and in-app pop-ups during this time should work to our advantage. Although breakfast is the weakest time of day for traffic,  stores have added delivery, and walk-up windows for digital orders to help the Happiest Hour campaign succeed. We are looking to increase sales by at least 3% just as late night visits increase.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165e46574d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165e46574d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165e46574d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165e46574d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1" marL="914400" rtl="0" algn="l">
              <a:lnSpc>
                <a:spcPct val="115000"/>
              </a:lnSpc>
              <a:spcBef>
                <a:spcPts val="0"/>
              </a:spcBef>
              <a:spcAft>
                <a:spcPts val="0"/>
              </a:spcAft>
              <a:buClr>
                <a:srgbClr val="7F7F7F"/>
              </a:buClr>
              <a:buSzPts val="1400"/>
              <a:buFont typeface="Source Sans Pro"/>
              <a:buChar char="-"/>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11.png"/><Relationship Id="rId5"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10.png"/><Relationship Id="rId5"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s://www.tiktok.com/@mr.chimetime?lang=en" TargetMode="External"/><Relationship Id="rId4" Type="http://schemas.openxmlformats.org/officeDocument/2006/relationships/hyperlink" Target="https://www.tiktok.com/@alixearle?lang=en" TargetMode="External"/><Relationship Id="rId5" Type="http://schemas.openxmlformats.org/officeDocument/2006/relationships/hyperlink" Target="https://www.tiktok.com/@reallygoodimpressions?lang=e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latin typeface="Trebuchet MS"/>
                <a:ea typeface="Trebuchet MS"/>
                <a:cs typeface="Trebuchet MS"/>
                <a:sym typeface="Trebuchet MS"/>
              </a:rPr>
              <a:t>Final Group Project: Taco Bell	</a:t>
            </a:r>
            <a:endParaRPr>
              <a:latin typeface="Trebuchet MS"/>
              <a:ea typeface="Trebuchet MS"/>
              <a:cs typeface="Trebuchet MS"/>
              <a:sym typeface="Trebuchet MS"/>
            </a:endParaRPr>
          </a:p>
        </p:txBody>
      </p:sp>
      <p:sp>
        <p:nvSpPr>
          <p:cNvPr id="59" name="Google Shape;59;p13"/>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lang="en">
                <a:latin typeface="Trebuchet MS"/>
                <a:ea typeface="Trebuchet MS"/>
                <a:cs typeface="Trebuchet MS"/>
                <a:sym typeface="Trebuchet MS"/>
              </a:rPr>
              <a:t>Amogh Rao and Christopher Busby</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 sz="2436">
                <a:latin typeface="Trebuchet MS"/>
                <a:ea typeface="Trebuchet MS"/>
                <a:cs typeface="Trebuchet MS"/>
                <a:sym typeface="Trebuchet MS"/>
              </a:rPr>
              <a:t>CMS 714 Digital Engagement</a:t>
            </a:r>
            <a:endParaRPr sz="2436">
              <a:latin typeface="Trebuchet MS"/>
              <a:ea typeface="Trebuchet MS"/>
              <a:cs typeface="Trebuchet MS"/>
              <a:sym typeface="Trebuchet MS"/>
            </a:endParaRPr>
          </a:p>
        </p:txBody>
      </p:sp>
      <p:pic>
        <p:nvPicPr>
          <p:cNvPr id="60" name="Google Shape;60;p13"/>
          <p:cNvPicPr preferRelativeResize="0"/>
          <p:nvPr/>
        </p:nvPicPr>
        <p:blipFill>
          <a:blip r:embed="rId3">
            <a:alphaModFix/>
          </a:blip>
          <a:stretch>
            <a:fillRect/>
          </a:stretch>
        </p:blipFill>
        <p:spPr>
          <a:xfrm>
            <a:off x="2144975" y="2875025"/>
            <a:ext cx="4267525" cy="19407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2"/>
          <p:cNvSpPr txBox="1"/>
          <p:nvPr>
            <p:ph type="ctrTitle"/>
          </p:nvPr>
        </p:nvSpPr>
        <p:spPr>
          <a:xfrm>
            <a:off x="311708" y="890575"/>
            <a:ext cx="8520600" cy="2052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latin typeface="Trebuchet MS"/>
                <a:ea typeface="Trebuchet MS"/>
                <a:cs typeface="Trebuchet MS"/>
                <a:sym typeface="Trebuchet MS"/>
              </a:rPr>
              <a:t>The Big Idea and Creative Concept</a:t>
            </a:r>
            <a:endParaRPr>
              <a:latin typeface="Trebuchet MS"/>
              <a:ea typeface="Trebuchet MS"/>
              <a:cs typeface="Trebuchet MS"/>
              <a:sym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3"/>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rebuchet MS"/>
                <a:ea typeface="Trebuchet MS"/>
                <a:cs typeface="Trebuchet MS"/>
                <a:sym typeface="Trebuchet MS"/>
              </a:rPr>
              <a:t>Big Idea</a:t>
            </a:r>
            <a:endParaRPr>
              <a:latin typeface="Trebuchet MS"/>
              <a:ea typeface="Trebuchet MS"/>
              <a:cs typeface="Trebuchet MS"/>
              <a:sym typeface="Trebuchet MS"/>
            </a:endParaRPr>
          </a:p>
        </p:txBody>
      </p:sp>
      <p:sp>
        <p:nvSpPr>
          <p:cNvPr id="127" name="Google Shape;127;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Clr>
                <a:schemeClr val="dk2"/>
              </a:buClr>
              <a:buSzPts val="1100"/>
              <a:buFont typeface="Arial"/>
              <a:buNone/>
            </a:pPr>
            <a:r>
              <a:rPr lang="en" sz="1600">
                <a:solidFill>
                  <a:srgbClr val="7F7F7F"/>
                </a:solidFill>
                <a:latin typeface="Trebuchet MS"/>
                <a:ea typeface="Trebuchet MS"/>
                <a:cs typeface="Trebuchet MS"/>
                <a:sym typeface="Trebuchet MS"/>
              </a:rPr>
              <a:t>The idea we want to reinforce with our customers is that we want our customers to feel happy when consuming Taco Bell. More specifically, you can happily enjoy Taco Bell at ALL hours of the day. We’ve made our name for being a premier late-night food spot, but Taco Bell is more than just that. Taco Bell is something people can enjoy at all hours. The breakfast menu allows for them to enjoy it in the mornings, and our Happiest-Hour menu will allow them to really enjoy it in the late afternoons as well. In the end, we want people to look at Taco Bell as a spot which people can go to at anytime and have a great experience!</a:t>
            </a:r>
            <a:endParaRPr sz="1600">
              <a:solidFill>
                <a:srgbClr val="7F7F7F"/>
              </a:solidFill>
              <a:latin typeface="Trebuchet MS"/>
              <a:ea typeface="Trebuchet MS"/>
              <a:cs typeface="Trebuchet MS"/>
              <a:sym typeface="Trebuchet MS"/>
            </a:endParaRPr>
          </a:p>
          <a:p>
            <a:pPr indent="0" lvl="0" marL="0" rtl="0" algn="l">
              <a:spcBef>
                <a:spcPts val="1200"/>
              </a:spcBef>
              <a:spcAft>
                <a:spcPts val="1200"/>
              </a:spcAft>
              <a:buNone/>
            </a:pPr>
            <a:r>
              <a:t/>
            </a:r>
            <a:endParaRPr sz="1600">
              <a:latin typeface="Trebuchet MS"/>
              <a:ea typeface="Trebuchet MS"/>
              <a:cs typeface="Trebuchet MS"/>
              <a:sym typeface="Trebuchet MS"/>
            </a:endParaRPr>
          </a:p>
        </p:txBody>
      </p:sp>
      <p:pic>
        <p:nvPicPr>
          <p:cNvPr id="128" name="Google Shape;128;p23"/>
          <p:cNvPicPr preferRelativeResize="0"/>
          <p:nvPr/>
        </p:nvPicPr>
        <p:blipFill>
          <a:blip r:embed="rId3">
            <a:alphaModFix/>
          </a:blip>
          <a:stretch>
            <a:fillRect/>
          </a:stretch>
        </p:blipFill>
        <p:spPr>
          <a:xfrm>
            <a:off x="5052525" y="3366125"/>
            <a:ext cx="2780375" cy="16894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4"/>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rebuchet MS"/>
                <a:ea typeface="Trebuchet MS"/>
                <a:cs typeface="Trebuchet MS"/>
                <a:sym typeface="Trebuchet MS"/>
              </a:rPr>
              <a:t>Creative Concept</a:t>
            </a:r>
            <a:endParaRPr>
              <a:latin typeface="Trebuchet MS"/>
              <a:ea typeface="Trebuchet MS"/>
              <a:cs typeface="Trebuchet MS"/>
              <a:sym typeface="Trebuchet MS"/>
            </a:endParaRPr>
          </a:p>
        </p:txBody>
      </p:sp>
      <p:sp>
        <p:nvSpPr>
          <p:cNvPr id="134" name="Google Shape;134;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600">
                <a:latin typeface="Trebuchet MS"/>
                <a:ea typeface="Trebuchet MS"/>
                <a:cs typeface="Trebuchet MS"/>
                <a:sym typeface="Trebuchet MS"/>
              </a:rPr>
              <a:t>Customers feel the happiest when they can get yummy food and beverages for an affordable price. That is a major concept of “happy hour” at different restaurants, and is something which the target audience loves to participate in. </a:t>
            </a:r>
            <a:r>
              <a:rPr lang="en" sz="1600">
                <a:latin typeface="Trebuchet MS"/>
                <a:ea typeface="Trebuchet MS"/>
                <a:cs typeface="Trebuchet MS"/>
                <a:sym typeface="Trebuchet MS"/>
              </a:rPr>
              <a:t>Taco Bell already has a “happier hour” where they have deals on their sodas and frozen drinks from 2-5 PM, so why not also introduce a “happiest hour” where there are different deals on food at those times as well. Having a slogan which says “You’re happiness is waiting for you. Live Mas.” will be a good way to draw in customers, and finding creative ways to advertise it using social media will also be important. </a:t>
            </a:r>
            <a:endParaRPr sz="1600">
              <a:latin typeface="Trebuchet MS"/>
              <a:ea typeface="Trebuchet MS"/>
              <a:cs typeface="Trebuchet MS"/>
              <a:sym typeface="Trebuchet M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5"/>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4900">
                <a:highlight>
                  <a:srgbClr val="F2F2F2"/>
                </a:highlight>
                <a:latin typeface="Trebuchet MS"/>
                <a:ea typeface="Trebuchet MS"/>
                <a:cs typeface="Trebuchet MS"/>
                <a:sym typeface="Trebuchet MS"/>
              </a:rPr>
              <a:t>Digital Channels</a:t>
            </a:r>
            <a:endParaRPr>
              <a:latin typeface="Trebuchet MS"/>
              <a:ea typeface="Trebuchet MS"/>
              <a:cs typeface="Trebuchet MS"/>
              <a:sym typeface="Trebuchet MS"/>
            </a:endParaRPr>
          </a:p>
        </p:txBody>
      </p:sp>
      <p:sp>
        <p:nvSpPr>
          <p:cNvPr id="140" name="Google Shape;140;p25"/>
          <p:cNvSpPr txBox="1"/>
          <p:nvPr>
            <p:ph idx="1" type="body"/>
          </p:nvPr>
        </p:nvSpPr>
        <p:spPr>
          <a:xfrm>
            <a:off x="522825" y="1420125"/>
            <a:ext cx="8309400" cy="3148800"/>
          </a:xfrm>
          <a:prstGeom prst="rect">
            <a:avLst/>
          </a:prstGeom>
        </p:spPr>
        <p:txBody>
          <a:bodyPr anchorCtr="0" anchor="t" bIns="91425" lIns="91425" spcFirstLastPara="1" rIns="91425" wrap="square" tIns="91425">
            <a:normAutofit lnSpcReduction="20000"/>
          </a:bodyPr>
          <a:lstStyle/>
          <a:p>
            <a:pPr indent="0" lvl="0" marL="0" rtl="0" algn="l">
              <a:spcBef>
                <a:spcPts val="1200"/>
              </a:spcBef>
              <a:spcAft>
                <a:spcPts val="0"/>
              </a:spcAft>
              <a:buNone/>
            </a:pPr>
            <a:r>
              <a:rPr lang="en" sz="1400">
                <a:latin typeface="Trebuchet MS"/>
                <a:ea typeface="Trebuchet MS"/>
                <a:cs typeface="Trebuchet MS"/>
                <a:sym typeface="Trebuchet MS"/>
              </a:rPr>
              <a:t>Being that our target audience is Gen-Z and Millennials, between the ages of 18-34, all digital channels are viable options to market our big idea.  Email blast to our established customers, who’s contact information we already have.  Social Media post, and videos during drive times to solidify our message to young adults debating meal options, as well busy families that are stuck in traffic or waiting for kids after school. If they currently have the restaurant’s mobile app, a screen covering pop up would also </a:t>
            </a:r>
            <a:r>
              <a:rPr lang="en" sz="1400">
                <a:latin typeface="Trebuchet MS"/>
                <a:ea typeface="Trebuchet MS"/>
                <a:cs typeface="Trebuchet MS"/>
                <a:sym typeface="Trebuchet MS"/>
              </a:rPr>
              <a:t>reinforce</a:t>
            </a:r>
            <a:r>
              <a:rPr lang="en" sz="1400">
                <a:latin typeface="Trebuchet MS"/>
                <a:ea typeface="Trebuchet MS"/>
                <a:cs typeface="Trebuchet MS"/>
                <a:sym typeface="Trebuchet MS"/>
              </a:rPr>
              <a:t> our new campaign.</a:t>
            </a:r>
            <a:r>
              <a:rPr lang="en" sz="1400">
                <a:solidFill>
                  <a:schemeClr val="dk1"/>
                </a:solidFill>
                <a:latin typeface="Trebuchet MS"/>
                <a:ea typeface="Trebuchet MS"/>
                <a:cs typeface="Trebuchet MS"/>
                <a:sym typeface="Trebuchet MS"/>
              </a:rPr>
              <a:t> </a:t>
            </a:r>
            <a:endParaRPr sz="1400">
              <a:solidFill>
                <a:schemeClr val="dk1"/>
              </a:solidFill>
              <a:latin typeface="Trebuchet MS"/>
              <a:ea typeface="Trebuchet MS"/>
              <a:cs typeface="Trebuchet MS"/>
              <a:sym typeface="Trebuchet MS"/>
            </a:endParaRPr>
          </a:p>
          <a:p>
            <a:pPr indent="0" lvl="0" marL="0" rtl="0" algn="l">
              <a:spcBef>
                <a:spcPts val="1200"/>
              </a:spcBef>
              <a:spcAft>
                <a:spcPts val="0"/>
              </a:spcAft>
              <a:buNone/>
            </a:pPr>
            <a:r>
              <a:t/>
            </a:r>
            <a:endParaRPr sz="1200">
              <a:solidFill>
                <a:schemeClr val="dk1"/>
              </a:solidFill>
              <a:latin typeface="Trebuchet MS"/>
              <a:ea typeface="Trebuchet MS"/>
              <a:cs typeface="Trebuchet MS"/>
              <a:sym typeface="Trebuchet MS"/>
            </a:endParaRPr>
          </a:p>
          <a:p>
            <a:pPr indent="0" lvl="0" marL="0" rtl="0" algn="l">
              <a:spcBef>
                <a:spcPts val="1200"/>
              </a:spcBef>
              <a:spcAft>
                <a:spcPts val="0"/>
              </a:spcAft>
              <a:buNone/>
            </a:pPr>
            <a:r>
              <a:t/>
            </a:r>
            <a:endParaRPr sz="1200">
              <a:solidFill>
                <a:schemeClr val="dk1"/>
              </a:solidFill>
              <a:latin typeface="Trebuchet MS"/>
              <a:ea typeface="Trebuchet MS"/>
              <a:cs typeface="Trebuchet MS"/>
              <a:sym typeface="Trebuchet MS"/>
            </a:endParaRPr>
          </a:p>
          <a:p>
            <a:pPr indent="0" lvl="0" marL="0" rtl="0" algn="l">
              <a:spcBef>
                <a:spcPts val="1200"/>
              </a:spcBef>
              <a:spcAft>
                <a:spcPts val="0"/>
              </a:spcAft>
              <a:buNone/>
            </a:pPr>
            <a:r>
              <a:rPr lang="en" sz="1200">
                <a:solidFill>
                  <a:schemeClr val="dk1"/>
                </a:solidFill>
                <a:latin typeface="Trebuchet MS"/>
                <a:ea typeface="Trebuchet MS"/>
                <a:cs typeface="Trebuchet MS"/>
                <a:sym typeface="Trebuchet MS"/>
              </a:rPr>
              <a:t>                                                                                       </a:t>
            </a:r>
            <a:endParaRPr sz="1200">
              <a:solidFill>
                <a:schemeClr val="dk1"/>
              </a:solidFill>
              <a:latin typeface="Trebuchet MS"/>
              <a:ea typeface="Trebuchet MS"/>
              <a:cs typeface="Trebuchet MS"/>
              <a:sym typeface="Trebuchet MS"/>
            </a:endParaRPr>
          </a:p>
          <a:p>
            <a:pPr indent="0" lvl="0" marL="0" rtl="0" algn="l">
              <a:spcBef>
                <a:spcPts val="1200"/>
              </a:spcBef>
              <a:spcAft>
                <a:spcPts val="0"/>
              </a:spcAft>
              <a:buClr>
                <a:schemeClr val="dk1"/>
              </a:buClr>
              <a:buSzPts val="1100"/>
              <a:buFont typeface="Arial"/>
              <a:buNone/>
            </a:pPr>
            <a:r>
              <a:t/>
            </a:r>
            <a:endParaRPr sz="1200">
              <a:solidFill>
                <a:schemeClr val="dk1"/>
              </a:solidFill>
              <a:latin typeface="Trebuchet MS"/>
              <a:ea typeface="Trebuchet MS"/>
              <a:cs typeface="Trebuchet MS"/>
              <a:sym typeface="Trebuchet MS"/>
            </a:endParaRPr>
          </a:p>
          <a:p>
            <a:pPr indent="0" lvl="0" marL="0" rtl="0" algn="l">
              <a:spcBef>
                <a:spcPts val="1200"/>
              </a:spcBef>
              <a:spcAft>
                <a:spcPts val="1200"/>
              </a:spcAft>
              <a:buNone/>
            </a:pPr>
            <a:r>
              <a:t/>
            </a:r>
            <a:endParaRPr>
              <a:latin typeface="Trebuchet MS"/>
              <a:ea typeface="Trebuchet MS"/>
              <a:cs typeface="Trebuchet MS"/>
              <a:sym typeface="Trebuchet MS"/>
            </a:endParaRPr>
          </a:p>
        </p:txBody>
      </p:sp>
      <p:pic>
        <p:nvPicPr>
          <p:cNvPr id="141" name="Google Shape;141;p25"/>
          <p:cNvPicPr preferRelativeResize="0"/>
          <p:nvPr/>
        </p:nvPicPr>
        <p:blipFill>
          <a:blip r:embed="rId3">
            <a:alphaModFix/>
          </a:blip>
          <a:stretch>
            <a:fillRect/>
          </a:stretch>
        </p:blipFill>
        <p:spPr>
          <a:xfrm>
            <a:off x="3781675" y="3027425"/>
            <a:ext cx="2143125" cy="1981150"/>
          </a:xfrm>
          <a:prstGeom prst="rect">
            <a:avLst/>
          </a:prstGeom>
          <a:noFill/>
          <a:ln>
            <a:noFill/>
          </a:ln>
        </p:spPr>
      </p:pic>
      <p:pic>
        <p:nvPicPr>
          <p:cNvPr id="142" name="Google Shape;142;p25"/>
          <p:cNvPicPr preferRelativeResize="0"/>
          <p:nvPr/>
        </p:nvPicPr>
        <p:blipFill>
          <a:blip r:embed="rId4">
            <a:alphaModFix/>
          </a:blip>
          <a:stretch>
            <a:fillRect/>
          </a:stretch>
        </p:blipFill>
        <p:spPr>
          <a:xfrm>
            <a:off x="424175" y="3371350"/>
            <a:ext cx="2857500" cy="1600200"/>
          </a:xfrm>
          <a:prstGeom prst="rect">
            <a:avLst/>
          </a:prstGeom>
          <a:noFill/>
          <a:ln>
            <a:noFill/>
          </a:ln>
        </p:spPr>
      </p:pic>
      <p:pic>
        <p:nvPicPr>
          <p:cNvPr id="143" name="Google Shape;143;p25"/>
          <p:cNvPicPr preferRelativeResize="0"/>
          <p:nvPr/>
        </p:nvPicPr>
        <p:blipFill>
          <a:blip r:embed="rId5">
            <a:alphaModFix/>
          </a:blip>
          <a:stretch>
            <a:fillRect/>
          </a:stretch>
        </p:blipFill>
        <p:spPr>
          <a:xfrm>
            <a:off x="6977675" y="2797375"/>
            <a:ext cx="1630274" cy="21741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6"/>
          <p:cNvSpPr txBox="1"/>
          <p:nvPr>
            <p:ph type="title"/>
          </p:nvPr>
        </p:nvSpPr>
        <p:spPr>
          <a:xfrm>
            <a:off x="311700" y="445025"/>
            <a:ext cx="8324400" cy="5616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1200"/>
              </a:spcAft>
              <a:buClr>
                <a:schemeClr val="dk1"/>
              </a:buClr>
              <a:buSzPts val="1100"/>
              <a:buFont typeface="Arial"/>
              <a:buNone/>
            </a:pPr>
            <a:r>
              <a:rPr lang="en" sz="1800" u="sng">
                <a:highlight>
                  <a:srgbClr val="F2F2F2"/>
                </a:highlight>
                <a:latin typeface="Trebuchet MS"/>
                <a:ea typeface="Trebuchet MS"/>
                <a:cs typeface="Trebuchet MS"/>
                <a:sym typeface="Trebuchet MS"/>
              </a:rPr>
              <a:t>Content topic 1:</a:t>
            </a:r>
            <a:r>
              <a:rPr lang="en" sz="1600">
                <a:highlight>
                  <a:srgbClr val="F2F2F2"/>
                </a:highlight>
                <a:latin typeface="Trebuchet MS"/>
                <a:ea typeface="Trebuchet MS"/>
                <a:cs typeface="Trebuchet MS"/>
                <a:sym typeface="Trebuchet MS"/>
              </a:rPr>
              <a:t>Families looking to have fast affordable meals.</a:t>
            </a:r>
            <a:endParaRPr sz="3400">
              <a:latin typeface="Trebuchet MS"/>
              <a:ea typeface="Trebuchet MS"/>
              <a:cs typeface="Trebuchet MS"/>
              <a:sym typeface="Trebuchet MS"/>
            </a:endParaRPr>
          </a:p>
        </p:txBody>
      </p:sp>
      <p:sp>
        <p:nvSpPr>
          <p:cNvPr id="149" name="Google Shape;149;p26"/>
          <p:cNvSpPr txBox="1"/>
          <p:nvPr>
            <p:ph idx="1" type="body"/>
          </p:nvPr>
        </p:nvSpPr>
        <p:spPr>
          <a:xfrm>
            <a:off x="311700" y="1006475"/>
            <a:ext cx="8520600" cy="3416400"/>
          </a:xfrm>
          <a:prstGeom prst="rect">
            <a:avLst/>
          </a:prstGeom>
          <a:solidFill>
            <a:srgbClr val="FFFFFF"/>
          </a:solidFill>
        </p:spPr>
        <p:txBody>
          <a:bodyPr anchorCtr="0" anchor="t" bIns="91425" lIns="91425" spcFirstLastPara="1" rIns="91425" wrap="square" tIns="91425">
            <a:normAutofit fontScale="77500" lnSpcReduction="20000"/>
          </a:bodyPr>
          <a:lstStyle/>
          <a:p>
            <a:pPr indent="0" lvl="0" marL="0" rtl="0" algn="l">
              <a:spcBef>
                <a:spcPts val="1200"/>
              </a:spcBef>
              <a:spcAft>
                <a:spcPts val="0"/>
              </a:spcAft>
              <a:buClr>
                <a:schemeClr val="dk1"/>
              </a:buClr>
              <a:buSzPct val="91666"/>
              <a:buFont typeface="Arial"/>
              <a:buNone/>
            </a:pPr>
            <a:r>
              <a:t/>
            </a:r>
            <a:endParaRPr sz="1200">
              <a:solidFill>
                <a:schemeClr val="dk1"/>
              </a:solidFill>
              <a:highlight>
                <a:srgbClr val="F2F2F2"/>
              </a:highlight>
              <a:latin typeface="Trebuchet MS"/>
              <a:ea typeface="Trebuchet MS"/>
              <a:cs typeface="Trebuchet MS"/>
              <a:sym typeface="Trebuchet MS"/>
            </a:endParaRPr>
          </a:p>
          <a:p>
            <a:pPr indent="0" lvl="0" marL="0" rtl="0" algn="l">
              <a:spcBef>
                <a:spcPts val="1200"/>
              </a:spcBef>
              <a:spcAft>
                <a:spcPts val="0"/>
              </a:spcAft>
              <a:buClr>
                <a:schemeClr val="dk1"/>
              </a:buClr>
              <a:buSzPct val="91666"/>
              <a:buFont typeface="Arial"/>
              <a:buNone/>
            </a:pPr>
            <a:r>
              <a:rPr lang="en" sz="1200">
                <a:solidFill>
                  <a:schemeClr val="dk1"/>
                </a:solidFill>
                <a:highlight>
                  <a:srgbClr val="F2F2F2"/>
                </a:highlight>
                <a:latin typeface="Trebuchet MS"/>
                <a:ea typeface="Trebuchet MS"/>
                <a:cs typeface="Trebuchet MS"/>
                <a:sym typeface="Trebuchet MS"/>
              </a:rPr>
              <a:t> </a:t>
            </a:r>
            <a:endParaRPr sz="1200">
              <a:solidFill>
                <a:schemeClr val="dk1"/>
              </a:solidFill>
              <a:highlight>
                <a:srgbClr val="F2F2F2"/>
              </a:highlight>
              <a:latin typeface="Trebuchet MS"/>
              <a:ea typeface="Trebuchet MS"/>
              <a:cs typeface="Trebuchet MS"/>
              <a:sym typeface="Trebuchet MS"/>
            </a:endParaRPr>
          </a:p>
          <a:p>
            <a:pPr indent="-310505" lvl="0" marL="457200" rtl="0" algn="l">
              <a:spcBef>
                <a:spcPts val="1200"/>
              </a:spcBef>
              <a:spcAft>
                <a:spcPts val="0"/>
              </a:spcAft>
              <a:buSzPct val="100000"/>
              <a:buFont typeface="Trebuchet MS"/>
              <a:buAutoNum type="arabicPeriod"/>
            </a:pPr>
            <a:r>
              <a:rPr lang="en" sz="1664">
                <a:highlight>
                  <a:srgbClr val="FFFFFF"/>
                </a:highlight>
                <a:latin typeface="Trebuchet MS"/>
                <a:ea typeface="Trebuchet MS"/>
                <a:cs typeface="Trebuchet MS"/>
                <a:sym typeface="Trebuchet MS"/>
              </a:rPr>
              <a:t>Reach our target audience through  mid-day social media posts and videos reminding them that Taco Bell’s food happiest hour is the perfect quick meal, using popular memes, and music.  Pop up ads on websites that students frequent will also be helpful. </a:t>
            </a:r>
            <a:endParaRPr sz="1664">
              <a:highlight>
                <a:srgbClr val="FFFFFF"/>
              </a:highlight>
              <a:latin typeface="Trebuchet MS"/>
              <a:ea typeface="Trebuchet MS"/>
              <a:cs typeface="Trebuchet MS"/>
              <a:sym typeface="Trebuchet MS"/>
            </a:endParaRPr>
          </a:p>
          <a:p>
            <a:pPr indent="0" lvl="0" marL="457200" rtl="0" algn="l">
              <a:spcBef>
                <a:spcPts val="1200"/>
              </a:spcBef>
              <a:spcAft>
                <a:spcPts val="0"/>
              </a:spcAft>
              <a:buNone/>
            </a:pPr>
            <a:r>
              <a:t/>
            </a:r>
            <a:endParaRPr sz="1664">
              <a:highlight>
                <a:srgbClr val="FFFFFF"/>
              </a:highlight>
              <a:latin typeface="Trebuchet MS"/>
              <a:ea typeface="Trebuchet MS"/>
              <a:cs typeface="Trebuchet MS"/>
              <a:sym typeface="Trebuchet MS"/>
            </a:endParaRPr>
          </a:p>
          <a:p>
            <a:pPr indent="-310505" lvl="0" marL="457200" rtl="0" algn="l">
              <a:spcBef>
                <a:spcPts val="1200"/>
              </a:spcBef>
              <a:spcAft>
                <a:spcPts val="0"/>
              </a:spcAft>
              <a:buSzPct val="100000"/>
              <a:buFont typeface="Trebuchet MS"/>
              <a:buAutoNum type="arabicPeriod"/>
            </a:pPr>
            <a:r>
              <a:rPr lang="en" sz="1664">
                <a:highlight>
                  <a:srgbClr val="FFFFFF"/>
                </a:highlight>
                <a:latin typeface="Trebuchet MS"/>
                <a:ea typeface="Trebuchet MS"/>
                <a:cs typeface="Trebuchet MS"/>
                <a:sym typeface="Trebuchet MS"/>
              </a:rPr>
              <a:t>Create social media content with videos of testimonials of other overwhelmed adults taking advantage of the happiest hour menu. This goal could also be completed by purchasing ads with popular podcast.</a:t>
            </a:r>
            <a:endParaRPr sz="1664">
              <a:highlight>
                <a:srgbClr val="FFFFFF"/>
              </a:highlight>
              <a:latin typeface="Trebuchet MS"/>
              <a:ea typeface="Trebuchet MS"/>
              <a:cs typeface="Trebuchet MS"/>
              <a:sym typeface="Trebuchet MS"/>
            </a:endParaRPr>
          </a:p>
          <a:p>
            <a:pPr indent="0" lvl="0" marL="0" rtl="0" algn="l">
              <a:spcBef>
                <a:spcPts val="1200"/>
              </a:spcBef>
              <a:spcAft>
                <a:spcPts val="0"/>
              </a:spcAft>
              <a:buNone/>
            </a:pPr>
            <a:r>
              <a:t/>
            </a:r>
            <a:endParaRPr sz="1200">
              <a:solidFill>
                <a:schemeClr val="dk1"/>
              </a:solidFill>
              <a:highlight>
                <a:srgbClr val="F2F2F2"/>
              </a:highlight>
              <a:latin typeface="Trebuchet MS"/>
              <a:ea typeface="Trebuchet MS"/>
              <a:cs typeface="Trebuchet MS"/>
              <a:sym typeface="Trebuchet MS"/>
            </a:endParaRPr>
          </a:p>
          <a:p>
            <a:pPr indent="0" lvl="0" marL="0" rtl="0" algn="l">
              <a:spcBef>
                <a:spcPts val="1200"/>
              </a:spcBef>
              <a:spcAft>
                <a:spcPts val="0"/>
              </a:spcAft>
              <a:buNone/>
            </a:pPr>
            <a:r>
              <a:t/>
            </a:r>
            <a:endParaRPr sz="1200">
              <a:solidFill>
                <a:schemeClr val="dk1"/>
              </a:solidFill>
              <a:highlight>
                <a:srgbClr val="F2F2F2"/>
              </a:highlight>
              <a:latin typeface="Trebuchet MS"/>
              <a:ea typeface="Trebuchet MS"/>
              <a:cs typeface="Trebuchet MS"/>
              <a:sym typeface="Trebuchet MS"/>
            </a:endParaRPr>
          </a:p>
          <a:p>
            <a:pPr indent="0" lvl="0" marL="0" rtl="0" algn="l">
              <a:spcBef>
                <a:spcPts val="1200"/>
              </a:spcBef>
              <a:spcAft>
                <a:spcPts val="0"/>
              </a:spcAft>
              <a:buClr>
                <a:schemeClr val="dk1"/>
              </a:buClr>
              <a:buSzPct val="91666"/>
              <a:buFont typeface="Arial"/>
              <a:buNone/>
            </a:pPr>
            <a:r>
              <a:t/>
            </a:r>
            <a:endParaRPr sz="1200">
              <a:solidFill>
                <a:schemeClr val="dk1"/>
              </a:solidFill>
              <a:highlight>
                <a:srgbClr val="F2F2F2"/>
              </a:highlight>
              <a:latin typeface="Trebuchet MS"/>
              <a:ea typeface="Trebuchet MS"/>
              <a:cs typeface="Trebuchet MS"/>
              <a:sym typeface="Trebuchet MS"/>
            </a:endParaRPr>
          </a:p>
          <a:p>
            <a:pPr indent="0" lvl="0" marL="0" rtl="0" algn="l">
              <a:spcBef>
                <a:spcPts val="1200"/>
              </a:spcBef>
              <a:spcAft>
                <a:spcPts val="1200"/>
              </a:spcAft>
              <a:buNone/>
            </a:pPr>
            <a:r>
              <a:t/>
            </a:r>
            <a:endParaRPr>
              <a:latin typeface="Trebuchet MS"/>
              <a:ea typeface="Trebuchet MS"/>
              <a:cs typeface="Trebuchet MS"/>
              <a:sym typeface="Trebuchet MS"/>
            </a:endParaRPr>
          </a:p>
        </p:txBody>
      </p:sp>
      <p:pic>
        <p:nvPicPr>
          <p:cNvPr id="150" name="Google Shape;150;p26"/>
          <p:cNvPicPr preferRelativeResize="0"/>
          <p:nvPr/>
        </p:nvPicPr>
        <p:blipFill>
          <a:blip r:embed="rId3">
            <a:alphaModFix/>
          </a:blip>
          <a:stretch>
            <a:fillRect/>
          </a:stretch>
        </p:blipFill>
        <p:spPr>
          <a:xfrm>
            <a:off x="704324" y="3529850"/>
            <a:ext cx="2592825" cy="1456825"/>
          </a:xfrm>
          <a:prstGeom prst="rect">
            <a:avLst/>
          </a:prstGeom>
          <a:noFill/>
          <a:ln>
            <a:noFill/>
          </a:ln>
        </p:spPr>
      </p:pic>
      <p:pic>
        <p:nvPicPr>
          <p:cNvPr id="151" name="Google Shape;151;p26"/>
          <p:cNvPicPr preferRelativeResize="0"/>
          <p:nvPr/>
        </p:nvPicPr>
        <p:blipFill>
          <a:blip r:embed="rId4">
            <a:alphaModFix/>
          </a:blip>
          <a:stretch>
            <a:fillRect/>
          </a:stretch>
        </p:blipFill>
        <p:spPr>
          <a:xfrm>
            <a:off x="6328277" y="3457900"/>
            <a:ext cx="2404672" cy="1600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7"/>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1200"/>
              </a:spcBef>
              <a:spcAft>
                <a:spcPts val="0"/>
              </a:spcAft>
              <a:buClr>
                <a:schemeClr val="dk1"/>
              </a:buClr>
              <a:buSzPct val="55000"/>
              <a:buFont typeface="Arial"/>
              <a:buNone/>
            </a:pPr>
            <a:r>
              <a:rPr lang="en" sz="2000">
                <a:highlight>
                  <a:srgbClr val="F2F2F2"/>
                </a:highlight>
                <a:latin typeface="Trebuchet MS"/>
                <a:ea typeface="Trebuchet MS"/>
                <a:cs typeface="Trebuchet MS"/>
                <a:sym typeface="Trebuchet MS"/>
              </a:rPr>
              <a:t>Content topic 2. Single Gen Z customers.</a:t>
            </a:r>
            <a:endParaRPr sz="2000">
              <a:highlight>
                <a:srgbClr val="F2F2F2"/>
              </a:highlight>
              <a:latin typeface="Trebuchet MS"/>
              <a:ea typeface="Trebuchet MS"/>
              <a:cs typeface="Trebuchet MS"/>
              <a:sym typeface="Trebuchet MS"/>
            </a:endParaRPr>
          </a:p>
          <a:p>
            <a:pPr indent="0" lvl="0" marL="0" rtl="0" algn="l">
              <a:spcBef>
                <a:spcPts val="1200"/>
              </a:spcBef>
              <a:spcAft>
                <a:spcPts val="0"/>
              </a:spcAft>
              <a:buNone/>
            </a:pPr>
            <a:r>
              <a:t/>
            </a:r>
            <a:endParaRPr/>
          </a:p>
        </p:txBody>
      </p:sp>
      <p:sp>
        <p:nvSpPr>
          <p:cNvPr id="157" name="Google Shape;157;p27"/>
          <p:cNvSpPr txBox="1"/>
          <p:nvPr>
            <p:ph idx="1" type="body"/>
          </p:nvPr>
        </p:nvSpPr>
        <p:spPr>
          <a:xfrm>
            <a:off x="311700" y="1152475"/>
            <a:ext cx="8520600" cy="3416400"/>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p>
            <a:pPr indent="-311150" lvl="0" marL="457200" rtl="0" algn="l">
              <a:spcBef>
                <a:spcPts val="1200"/>
              </a:spcBef>
              <a:spcAft>
                <a:spcPts val="0"/>
              </a:spcAft>
              <a:buSzPts val="1300"/>
              <a:buFont typeface="Trebuchet MS"/>
              <a:buAutoNum type="arabicPeriod"/>
            </a:pPr>
            <a:r>
              <a:rPr lang="en" sz="1300">
                <a:highlight>
                  <a:srgbClr val="FFFFFF"/>
                </a:highlight>
                <a:latin typeface="Trebuchet MS"/>
                <a:ea typeface="Trebuchet MS"/>
                <a:cs typeface="Trebuchet MS"/>
                <a:sym typeface="Trebuchet MS"/>
              </a:rPr>
              <a:t>U</a:t>
            </a:r>
            <a:r>
              <a:rPr lang="en" sz="1300">
                <a:highlight>
                  <a:srgbClr val="FFFFFF"/>
                </a:highlight>
                <a:latin typeface="Trebuchet MS"/>
                <a:ea typeface="Trebuchet MS"/>
                <a:cs typeface="Trebuchet MS"/>
                <a:sym typeface="Trebuchet MS"/>
              </a:rPr>
              <a:t>se email marketing to send discount codes and menu specials to our customers</a:t>
            </a:r>
            <a:r>
              <a:rPr lang="en" sz="1300">
                <a:highlight>
                  <a:srgbClr val="FFFFFF"/>
                </a:highlight>
                <a:latin typeface="Trebuchet MS"/>
                <a:ea typeface="Trebuchet MS"/>
                <a:cs typeface="Trebuchet MS"/>
                <a:sym typeface="Trebuchet MS"/>
              </a:rPr>
              <a:t>. We will also use the existing mobile app to contact existing customers also would be useful.  Also adding advertising to website frequented by office workers.  </a:t>
            </a:r>
            <a:endParaRPr sz="1300">
              <a:highlight>
                <a:srgbClr val="FFFFFF"/>
              </a:highlight>
              <a:latin typeface="Trebuchet MS"/>
              <a:ea typeface="Trebuchet MS"/>
              <a:cs typeface="Trebuchet MS"/>
              <a:sym typeface="Trebuchet MS"/>
            </a:endParaRPr>
          </a:p>
          <a:p>
            <a:pPr indent="0" lvl="0" marL="457200" rtl="0" algn="l">
              <a:spcBef>
                <a:spcPts val="1200"/>
              </a:spcBef>
              <a:spcAft>
                <a:spcPts val="0"/>
              </a:spcAft>
              <a:buNone/>
            </a:pPr>
            <a:r>
              <a:t/>
            </a:r>
            <a:endParaRPr sz="1300">
              <a:highlight>
                <a:srgbClr val="FFFFFF"/>
              </a:highlight>
              <a:latin typeface="Trebuchet MS"/>
              <a:ea typeface="Trebuchet MS"/>
              <a:cs typeface="Trebuchet MS"/>
              <a:sym typeface="Trebuchet MS"/>
            </a:endParaRPr>
          </a:p>
          <a:p>
            <a:pPr indent="-311150" lvl="0" marL="457200" rtl="0" algn="l">
              <a:spcBef>
                <a:spcPts val="1200"/>
              </a:spcBef>
              <a:spcAft>
                <a:spcPts val="0"/>
              </a:spcAft>
              <a:buSzPts val="1300"/>
              <a:buFont typeface="Trebuchet MS"/>
              <a:buAutoNum type="arabicPeriod"/>
            </a:pPr>
            <a:r>
              <a:rPr lang="en" sz="1300">
                <a:highlight>
                  <a:srgbClr val="FFFFFF"/>
                </a:highlight>
                <a:latin typeface="Trebuchet MS"/>
                <a:ea typeface="Trebuchet MS"/>
                <a:cs typeface="Trebuchet MS"/>
                <a:sym typeface="Trebuchet MS"/>
              </a:rPr>
              <a:t>Our content will create the illusion that the happiest hour is also perfect for at- home dates.  Ideal channels for this would  apps like Instagram, Tik Tok, X, as well as advertising inside of dating apps.</a:t>
            </a:r>
            <a:r>
              <a:rPr lang="en" sz="1300">
                <a:highlight>
                  <a:srgbClr val="F2F2F2"/>
                </a:highlight>
                <a:latin typeface="Trebuchet MS"/>
                <a:ea typeface="Trebuchet MS"/>
                <a:cs typeface="Trebuchet MS"/>
                <a:sym typeface="Trebuchet MS"/>
              </a:rPr>
              <a:t>   </a:t>
            </a:r>
            <a:endParaRPr sz="1300">
              <a:highlight>
                <a:srgbClr val="F2F2F2"/>
              </a:highlight>
              <a:latin typeface="Trebuchet MS"/>
              <a:ea typeface="Trebuchet MS"/>
              <a:cs typeface="Trebuchet MS"/>
              <a:sym typeface="Trebuchet MS"/>
            </a:endParaRPr>
          </a:p>
          <a:p>
            <a:pPr indent="0" lvl="0" marL="0" rtl="0" algn="l">
              <a:spcBef>
                <a:spcPts val="1200"/>
              </a:spcBef>
              <a:spcAft>
                <a:spcPts val="1200"/>
              </a:spcAft>
              <a:buNone/>
            </a:pPr>
            <a:r>
              <a:t/>
            </a:r>
            <a:endParaRPr>
              <a:latin typeface="Trebuchet MS"/>
              <a:ea typeface="Trebuchet MS"/>
              <a:cs typeface="Trebuchet MS"/>
              <a:sym typeface="Trebuchet MS"/>
            </a:endParaRPr>
          </a:p>
        </p:txBody>
      </p:sp>
      <p:pic>
        <p:nvPicPr>
          <p:cNvPr id="158" name="Google Shape;158;p27"/>
          <p:cNvPicPr preferRelativeResize="0"/>
          <p:nvPr/>
        </p:nvPicPr>
        <p:blipFill>
          <a:blip r:embed="rId3">
            <a:alphaModFix/>
          </a:blip>
          <a:stretch>
            <a:fillRect/>
          </a:stretch>
        </p:blipFill>
        <p:spPr>
          <a:xfrm>
            <a:off x="501838" y="3246963"/>
            <a:ext cx="2619375" cy="1743075"/>
          </a:xfrm>
          <a:prstGeom prst="rect">
            <a:avLst/>
          </a:prstGeom>
          <a:noFill/>
          <a:ln>
            <a:noFill/>
          </a:ln>
        </p:spPr>
      </p:pic>
      <p:pic>
        <p:nvPicPr>
          <p:cNvPr id="159" name="Google Shape;159;p27"/>
          <p:cNvPicPr preferRelativeResize="0"/>
          <p:nvPr/>
        </p:nvPicPr>
        <p:blipFill>
          <a:blip r:embed="rId4">
            <a:alphaModFix/>
          </a:blip>
          <a:stretch>
            <a:fillRect/>
          </a:stretch>
        </p:blipFill>
        <p:spPr>
          <a:xfrm>
            <a:off x="3285025" y="3437463"/>
            <a:ext cx="2952750" cy="1552575"/>
          </a:xfrm>
          <a:prstGeom prst="rect">
            <a:avLst/>
          </a:prstGeom>
          <a:noFill/>
          <a:ln>
            <a:noFill/>
          </a:ln>
        </p:spPr>
      </p:pic>
      <p:pic>
        <p:nvPicPr>
          <p:cNvPr id="160" name="Google Shape;160;p27"/>
          <p:cNvPicPr preferRelativeResize="0"/>
          <p:nvPr/>
        </p:nvPicPr>
        <p:blipFill>
          <a:blip r:embed="rId5">
            <a:alphaModFix/>
          </a:blip>
          <a:stretch>
            <a:fillRect/>
          </a:stretch>
        </p:blipFill>
        <p:spPr>
          <a:xfrm>
            <a:off x="6401563" y="3246963"/>
            <a:ext cx="2619375" cy="17430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8"/>
          <p:cNvSpPr txBox="1"/>
          <p:nvPr>
            <p:ph type="title"/>
          </p:nvPr>
        </p:nvSpPr>
        <p:spPr>
          <a:xfrm>
            <a:off x="311700" y="445025"/>
            <a:ext cx="8520600" cy="6234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990"/>
              <a:buFont typeface="Arial"/>
              <a:buNone/>
            </a:pPr>
            <a:r>
              <a:rPr lang="en" sz="1795">
                <a:highlight>
                  <a:srgbClr val="F2F2F2"/>
                </a:highlight>
                <a:latin typeface="Trebuchet MS"/>
                <a:ea typeface="Trebuchet MS"/>
                <a:cs typeface="Trebuchet MS"/>
                <a:sym typeface="Trebuchet MS"/>
              </a:rPr>
              <a:t>Content Topic 3. Quick snack all ages</a:t>
            </a:r>
            <a:endParaRPr sz="1795">
              <a:highlight>
                <a:srgbClr val="F2F2F2"/>
              </a:highlight>
              <a:latin typeface="Trebuchet MS"/>
              <a:ea typeface="Trebuchet MS"/>
              <a:cs typeface="Trebuchet MS"/>
              <a:sym typeface="Trebuchet MS"/>
            </a:endParaRPr>
          </a:p>
          <a:p>
            <a:pPr indent="0" lvl="0" marL="0" rtl="0" algn="l">
              <a:spcBef>
                <a:spcPts val="1200"/>
              </a:spcBef>
              <a:spcAft>
                <a:spcPts val="0"/>
              </a:spcAft>
              <a:buSzPts val="990"/>
              <a:buNone/>
            </a:pPr>
            <a:r>
              <a:t/>
            </a:r>
            <a:endParaRPr sz="3100">
              <a:latin typeface="Trebuchet MS"/>
              <a:ea typeface="Trebuchet MS"/>
              <a:cs typeface="Trebuchet MS"/>
              <a:sym typeface="Trebuchet MS"/>
            </a:endParaRPr>
          </a:p>
        </p:txBody>
      </p:sp>
      <p:sp>
        <p:nvSpPr>
          <p:cNvPr id="166" name="Google Shape;166;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Clr>
                <a:schemeClr val="dk1"/>
              </a:buClr>
              <a:buSzPts val="1100"/>
              <a:buFont typeface="Arial"/>
              <a:buNone/>
            </a:pPr>
            <a:r>
              <a:rPr lang="en" sz="1200">
                <a:highlight>
                  <a:srgbClr val="FFFFFF"/>
                </a:highlight>
                <a:latin typeface="Trebuchet MS"/>
                <a:ea typeface="Trebuchet MS"/>
                <a:cs typeface="Trebuchet MS"/>
                <a:sym typeface="Trebuchet MS"/>
              </a:rPr>
              <a:t>1.Some customers may not see this as a meal, but more of a snack opportunity. Using digital channels such as video ads, google ads and social media by offering deep discounts, or free items for first time app users.  Using email to drive app, and website traffic would also be ideal.</a:t>
            </a:r>
            <a:endParaRPr sz="1200">
              <a:highlight>
                <a:srgbClr val="FFFFFF"/>
              </a:highlight>
              <a:latin typeface="Trebuchet MS"/>
              <a:ea typeface="Trebuchet MS"/>
              <a:cs typeface="Trebuchet MS"/>
              <a:sym typeface="Trebuchet MS"/>
            </a:endParaRPr>
          </a:p>
          <a:p>
            <a:pPr indent="0" lvl="0" marL="0" rtl="0" algn="l">
              <a:spcBef>
                <a:spcPts val="1200"/>
              </a:spcBef>
              <a:spcAft>
                <a:spcPts val="0"/>
              </a:spcAft>
              <a:buClr>
                <a:schemeClr val="dk1"/>
              </a:buClr>
              <a:buSzPts val="1100"/>
              <a:buFont typeface="Arial"/>
              <a:buNone/>
            </a:pPr>
            <a:r>
              <a:rPr lang="en" sz="1200">
                <a:highlight>
                  <a:srgbClr val="FFFFFF"/>
                </a:highlight>
                <a:latin typeface="Trebuchet MS"/>
                <a:ea typeface="Trebuchet MS"/>
                <a:cs typeface="Trebuchet MS"/>
                <a:sym typeface="Trebuchet MS"/>
              </a:rPr>
              <a:t>2.Using analytics to track and target people searching the internet or social media for “tacos” “Mexican Food” or “dinner deals”  using social media to send targeted funny videos, memes, and customer testimonials to drive home our big idea that the Happiest Hour at Taco Bell is their best option for an after work/school snack to get through the evening. </a:t>
            </a:r>
            <a:endParaRPr sz="1200">
              <a:highlight>
                <a:srgbClr val="FFFFFF"/>
              </a:highlight>
              <a:latin typeface="Trebuchet MS"/>
              <a:ea typeface="Trebuchet MS"/>
              <a:cs typeface="Trebuchet MS"/>
              <a:sym typeface="Trebuchet MS"/>
            </a:endParaRPr>
          </a:p>
          <a:p>
            <a:pPr indent="0" lvl="0" marL="0" rtl="0" algn="l">
              <a:spcBef>
                <a:spcPts val="1200"/>
              </a:spcBef>
              <a:spcAft>
                <a:spcPts val="1200"/>
              </a:spcAft>
              <a:buNone/>
            </a:pPr>
            <a:r>
              <a:t/>
            </a:r>
            <a:endParaRPr>
              <a:latin typeface="Trebuchet MS"/>
              <a:ea typeface="Trebuchet MS"/>
              <a:cs typeface="Trebuchet MS"/>
              <a:sym typeface="Trebuchet MS"/>
            </a:endParaRPr>
          </a:p>
        </p:txBody>
      </p:sp>
      <p:pic>
        <p:nvPicPr>
          <p:cNvPr id="167" name="Google Shape;167;p28"/>
          <p:cNvPicPr preferRelativeResize="0"/>
          <p:nvPr/>
        </p:nvPicPr>
        <p:blipFill>
          <a:blip r:embed="rId3">
            <a:alphaModFix/>
          </a:blip>
          <a:stretch>
            <a:fillRect/>
          </a:stretch>
        </p:blipFill>
        <p:spPr>
          <a:xfrm>
            <a:off x="2190625" y="2834475"/>
            <a:ext cx="3692950" cy="20075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9"/>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0"/>
              </a:spcBef>
              <a:spcAft>
                <a:spcPts val="0"/>
              </a:spcAft>
              <a:buClr>
                <a:schemeClr val="dk2"/>
              </a:buClr>
              <a:buSzPct val="39285"/>
              <a:buFont typeface="Arial"/>
              <a:buNone/>
            </a:pPr>
            <a:r>
              <a:rPr lang="en" sz="2800">
                <a:highlight>
                  <a:srgbClr val="F2F2F2"/>
                </a:highlight>
                <a:latin typeface="Trebuchet MS"/>
                <a:ea typeface="Trebuchet MS"/>
                <a:cs typeface="Trebuchet MS"/>
                <a:sym typeface="Trebuchet MS"/>
              </a:rPr>
              <a:t>Social Media Strategy</a:t>
            </a:r>
            <a:endParaRPr sz="2800">
              <a:highlight>
                <a:srgbClr val="F2F2F2"/>
              </a:highlight>
              <a:latin typeface="Trebuchet MS"/>
              <a:ea typeface="Trebuchet MS"/>
              <a:cs typeface="Trebuchet MS"/>
              <a:sym typeface="Trebuchet MS"/>
            </a:endParaRPr>
          </a:p>
          <a:p>
            <a:pPr indent="0" lvl="0" marL="0" rtl="0" algn="l">
              <a:spcBef>
                <a:spcPts val="0"/>
              </a:spcBef>
              <a:spcAft>
                <a:spcPts val="0"/>
              </a:spcAft>
              <a:buNone/>
            </a:pPr>
            <a:r>
              <a:t/>
            </a:r>
            <a:endParaRPr/>
          </a:p>
        </p:txBody>
      </p:sp>
      <p:sp>
        <p:nvSpPr>
          <p:cNvPr id="173" name="Google Shape;173;p29"/>
          <p:cNvSpPr txBox="1"/>
          <p:nvPr>
            <p:ph idx="1" type="body"/>
          </p:nvPr>
        </p:nvSpPr>
        <p:spPr>
          <a:xfrm>
            <a:off x="311700" y="1152475"/>
            <a:ext cx="8520600" cy="3711000"/>
          </a:xfrm>
          <a:prstGeom prst="rect">
            <a:avLst/>
          </a:prstGeom>
        </p:spPr>
        <p:txBody>
          <a:bodyPr anchorCtr="0" anchor="t" bIns="91425" lIns="91425" spcFirstLastPara="1" rIns="91425" wrap="square" tIns="91425">
            <a:normAutofit fontScale="62500" lnSpcReduction="20000"/>
          </a:bodyPr>
          <a:lstStyle/>
          <a:p>
            <a:pPr indent="0" lvl="0" marL="0" rtl="0" algn="l">
              <a:spcBef>
                <a:spcPts val="1200"/>
              </a:spcBef>
              <a:spcAft>
                <a:spcPts val="0"/>
              </a:spcAft>
              <a:buClr>
                <a:schemeClr val="dk2"/>
              </a:buClr>
              <a:buSzPct val="55000"/>
              <a:buFont typeface="Arial"/>
              <a:buNone/>
            </a:pPr>
            <a:r>
              <a:rPr lang="en" sz="2000">
                <a:solidFill>
                  <a:srgbClr val="7F7F7F"/>
                </a:solidFill>
                <a:latin typeface="Trebuchet MS"/>
                <a:ea typeface="Trebuchet MS"/>
                <a:cs typeface="Trebuchet MS"/>
                <a:sym typeface="Trebuchet MS"/>
              </a:rPr>
              <a:t>●</a:t>
            </a:r>
            <a:r>
              <a:rPr b="1" lang="en" sz="2000">
                <a:solidFill>
                  <a:srgbClr val="7F7F7F"/>
                </a:solidFill>
                <a:latin typeface="Trebuchet MS"/>
                <a:ea typeface="Trebuchet MS"/>
                <a:cs typeface="Trebuchet MS"/>
                <a:sym typeface="Trebuchet MS"/>
              </a:rPr>
              <a:t>Brand Voice</a:t>
            </a:r>
            <a:r>
              <a:rPr lang="en" sz="2000">
                <a:solidFill>
                  <a:srgbClr val="7F7F7F"/>
                </a:solidFill>
                <a:latin typeface="Trebuchet MS"/>
                <a:ea typeface="Trebuchet MS"/>
                <a:cs typeface="Trebuchet MS"/>
                <a:sym typeface="Trebuchet MS"/>
              </a:rPr>
              <a:t>: Positive, Energetic, Uplifting, and an overall fun tone.</a:t>
            </a:r>
            <a:endParaRPr sz="2000">
              <a:solidFill>
                <a:srgbClr val="7F7F7F"/>
              </a:solidFill>
              <a:latin typeface="Trebuchet MS"/>
              <a:ea typeface="Trebuchet MS"/>
              <a:cs typeface="Trebuchet MS"/>
              <a:sym typeface="Trebuchet MS"/>
            </a:endParaRPr>
          </a:p>
          <a:p>
            <a:pPr indent="0" lvl="0" marL="0" rtl="0" algn="l">
              <a:spcBef>
                <a:spcPts val="1200"/>
              </a:spcBef>
              <a:spcAft>
                <a:spcPts val="0"/>
              </a:spcAft>
              <a:buClr>
                <a:schemeClr val="dk2"/>
              </a:buClr>
              <a:buSzPct val="55000"/>
              <a:buFont typeface="Arial"/>
              <a:buNone/>
            </a:pPr>
            <a:r>
              <a:rPr lang="en" sz="2000">
                <a:solidFill>
                  <a:srgbClr val="7F7F7F"/>
                </a:solidFill>
                <a:latin typeface="Trebuchet MS"/>
                <a:ea typeface="Trebuchet MS"/>
                <a:cs typeface="Trebuchet MS"/>
                <a:sym typeface="Trebuchet MS"/>
              </a:rPr>
              <a:t>●</a:t>
            </a:r>
            <a:r>
              <a:rPr b="1" lang="en" sz="2000">
                <a:solidFill>
                  <a:srgbClr val="7F7F7F"/>
                </a:solidFill>
                <a:latin typeface="Trebuchet MS"/>
                <a:ea typeface="Trebuchet MS"/>
                <a:cs typeface="Trebuchet MS"/>
                <a:sym typeface="Trebuchet MS"/>
              </a:rPr>
              <a:t>Platforms</a:t>
            </a:r>
            <a:r>
              <a:rPr lang="en" sz="2000">
                <a:solidFill>
                  <a:srgbClr val="7F7F7F"/>
                </a:solidFill>
                <a:latin typeface="Trebuchet MS"/>
                <a:ea typeface="Trebuchet MS"/>
                <a:cs typeface="Trebuchet MS"/>
                <a:sym typeface="Trebuchet MS"/>
              </a:rPr>
              <a:t> (and content ideas for each one):</a:t>
            </a:r>
            <a:endParaRPr sz="2000">
              <a:solidFill>
                <a:srgbClr val="7F7F7F"/>
              </a:solidFill>
              <a:latin typeface="Trebuchet MS"/>
              <a:ea typeface="Trebuchet MS"/>
              <a:cs typeface="Trebuchet MS"/>
              <a:sym typeface="Trebuchet MS"/>
            </a:endParaRPr>
          </a:p>
          <a:p>
            <a:pPr indent="-296068" lvl="0" marL="457200" rtl="0" algn="l">
              <a:spcBef>
                <a:spcPts val="1200"/>
              </a:spcBef>
              <a:spcAft>
                <a:spcPts val="0"/>
              </a:spcAft>
              <a:buClr>
                <a:srgbClr val="7F7F7F"/>
              </a:buClr>
              <a:buSzPct val="100000"/>
              <a:buChar char="-"/>
            </a:pPr>
            <a:r>
              <a:rPr b="1" lang="en" sz="1700">
                <a:solidFill>
                  <a:srgbClr val="7F7F7F"/>
                </a:solidFill>
                <a:latin typeface="Trebuchet MS"/>
                <a:ea typeface="Trebuchet MS"/>
                <a:cs typeface="Trebuchet MS"/>
                <a:sym typeface="Trebuchet MS"/>
              </a:rPr>
              <a:t>Instagram</a:t>
            </a:r>
            <a:r>
              <a:rPr lang="en" sz="1700">
                <a:solidFill>
                  <a:srgbClr val="7F7F7F"/>
                </a:solidFill>
                <a:latin typeface="Trebuchet MS"/>
                <a:ea typeface="Trebuchet MS"/>
                <a:cs typeface="Trebuchet MS"/>
                <a:sym typeface="Trebuchet MS"/>
              </a:rPr>
              <a:t>: IG reels, photos of different foods, graphics promoting our happiest hour menu, influencer partnerships, as well as paid advertisements via story as well as in-feed posts</a:t>
            </a:r>
            <a:endParaRPr sz="1700">
              <a:solidFill>
                <a:srgbClr val="7F7F7F"/>
              </a:solidFill>
              <a:latin typeface="Trebuchet MS"/>
              <a:ea typeface="Trebuchet MS"/>
              <a:cs typeface="Trebuchet MS"/>
              <a:sym typeface="Trebuchet MS"/>
            </a:endParaRPr>
          </a:p>
          <a:p>
            <a:pPr indent="0" lvl="0" marL="457200" rtl="0" algn="l">
              <a:spcBef>
                <a:spcPts val="1200"/>
              </a:spcBef>
              <a:spcAft>
                <a:spcPts val="0"/>
              </a:spcAft>
              <a:buNone/>
            </a:pPr>
            <a:r>
              <a:t/>
            </a:r>
            <a:endParaRPr sz="1700">
              <a:solidFill>
                <a:srgbClr val="7F7F7F"/>
              </a:solidFill>
              <a:latin typeface="Trebuchet MS"/>
              <a:ea typeface="Trebuchet MS"/>
              <a:cs typeface="Trebuchet MS"/>
              <a:sym typeface="Trebuchet MS"/>
            </a:endParaRPr>
          </a:p>
          <a:p>
            <a:pPr indent="-296068" lvl="0" marL="457200" rtl="0" algn="l">
              <a:spcBef>
                <a:spcPts val="1200"/>
              </a:spcBef>
              <a:spcAft>
                <a:spcPts val="0"/>
              </a:spcAft>
              <a:buClr>
                <a:srgbClr val="7F7F7F"/>
              </a:buClr>
              <a:buSzPct val="100000"/>
              <a:buChar char="-"/>
            </a:pPr>
            <a:r>
              <a:rPr b="1" lang="en" sz="1700">
                <a:solidFill>
                  <a:srgbClr val="7F7F7F"/>
                </a:solidFill>
                <a:latin typeface="Trebuchet MS"/>
                <a:ea typeface="Trebuchet MS"/>
                <a:cs typeface="Trebuchet MS"/>
                <a:sym typeface="Trebuchet MS"/>
              </a:rPr>
              <a:t>Tik Tok</a:t>
            </a:r>
            <a:r>
              <a:rPr lang="en" sz="1700">
                <a:solidFill>
                  <a:srgbClr val="7F7F7F"/>
                </a:solidFill>
                <a:latin typeface="Trebuchet MS"/>
                <a:ea typeface="Trebuchet MS"/>
                <a:cs typeface="Trebuchet MS"/>
                <a:sym typeface="Trebuchet MS"/>
              </a:rPr>
              <a:t>: UGC videos of taco bell consumption, food review style videos, videos playing on different trends, more influencer promotion.</a:t>
            </a:r>
            <a:endParaRPr sz="1700">
              <a:solidFill>
                <a:srgbClr val="7F7F7F"/>
              </a:solidFill>
              <a:latin typeface="Trebuchet MS"/>
              <a:ea typeface="Trebuchet MS"/>
              <a:cs typeface="Trebuchet MS"/>
              <a:sym typeface="Trebuchet MS"/>
            </a:endParaRPr>
          </a:p>
          <a:p>
            <a:pPr indent="0" lvl="0" marL="457200" rtl="0" algn="l">
              <a:spcBef>
                <a:spcPts val="1200"/>
              </a:spcBef>
              <a:spcAft>
                <a:spcPts val="0"/>
              </a:spcAft>
              <a:buNone/>
            </a:pPr>
            <a:r>
              <a:t/>
            </a:r>
            <a:endParaRPr sz="1700">
              <a:solidFill>
                <a:srgbClr val="7F7F7F"/>
              </a:solidFill>
              <a:latin typeface="Trebuchet MS"/>
              <a:ea typeface="Trebuchet MS"/>
              <a:cs typeface="Trebuchet MS"/>
              <a:sym typeface="Trebuchet MS"/>
            </a:endParaRPr>
          </a:p>
          <a:p>
            <a:pPr indent="-296068" lvl="0" marL="457200" rtl="0" algn="l">
              <a:spcBef>
                <a:spcPts val="1200"/>
              </a:spcBef>
              <a:spcAft>
                <a:spcPts val="0"/>
              </a:spcAft>
              <a:buClr>
                <a:srgbClr val="7F7F7F"/>
              </a:buClr>
              <a:buSzPct val="100000"/>
              <a:buChar char="-"/>
            </a:pPr>
            <a:r>
              <a:rPr b="1" lang="en" sz="1700">
                <a:solidFill>
                  <a:srgbClr val="7F7F7F"/>
                </a:solidFill>
                <a:latin typeface="Trebuchet MS"/>
                <a:ea typeface="Trebuchet MS"/>
                <a:cs typeface="Trebuchet MS"/>
                <a:sym typeface="Trebuchet MS"/>
              </a:rPr>
              <a:t>X</a:t>
            </a:r>
            <a:r>
              <a:rPr lang="en" sz="1700">
                <a:solidFill>
                  <a:srgbClr val="7F7F7F"/>
                </a:solidFill>
                <a:latin typeface="Trebuchet MS"/>
                <a:ea typeface="Trebuchet MS"/>
                <a:cs typeface="Trebuchet MS"/>
                <a:sym typeface="Trebuchet MS"/>
              </a:rPr>
              <a:t>: Fun tweets, audience interaction via replies, new menu item announcements</a:t>
            </a:r>
            <a:endParaRPr sz="1700">
              <a:solidFill>
                <a:srgbClr val="7F7F7F"/>
              </a:solidFill>
              <a:latin typeface="Trebuchet MS"/>
              <a:ea typeface="Trebuchet MS"/>
              <a:cs typeface="Trebuchet MS"/>
              <a:sym typeface="Trebuchet MS"/>
            </a:endParaRPr>
          </a:p>
          <a:p>
            <a:pPr indent="0" lvl="0" marL="457200" rtl="0" algn="l">
              <a:spcBef>
                <a:spcPts val="1200"/>
              </a:spcBef>
              <a:spcAft>
                <a:spcPts val="0"/>
              </a:spcAft>
              <a:buNone/>
            </a:pPr>
            <a:r>
              <a:t/>
            </a:r>
            <a:endParaRPr sz="1700">
              <a:solidFill>
                <a:srgbClr val="7F7F7F"/>
              </a:solidFill>
              <a:latin typeface="Trebuchet MS"/>
              <a:ea typeface="Trebuchet MS"/>
              <a:cs typeface="Trebuchet MS"/>
              <a:sym typeface="Trebuchet MS"/>
            </a:endParaRPr>
          </a:p>
          <a:p>
            <a:pPr indent="-296068" lvl="0" marL="457200" rtl="0" algn="l">
              <a:spcBef>
                <a:spcPts val="1200"/>
              </a:spcBef>
              <a:spcAft>
                <a:spcPts val="0"/>
              </a:spcAft>
              <a:buClr>
                <a:srgbClr val="7F7F7F"/>
              </a:buClr>
              <a:buSzPct val="100000"/>
              <a:buChar char="-"/>
            </a:pPr>
            <a:r>
              <a:rPr b="1" lang="en" sz="1700">
                <a:solidFill>
                  <a:srgbClr val="7F7F7F"/>
                </a:solidFill>
                <a:latin typeface="Trebuchet MS"/>
                <a:ea typeface="Trebuchet MS"/>
                <a:cs typeface="Trebuchet MS"/>
                <a:sym typeface="Trebuchet MS"/>
              </a:rPr>
              <a:t>Youtube: </a:t>
            </a:r>
            <a:r>
              <a:rPr lang="en" sz="1700">
                <a:solidFill>
                  <a:srgbClr val="7F7F7F"/>
                </a:solidFill>
                <a:latin typeface="Trebuchet MS"/>
                <a:ea typeface="Trebuchet MS"/>
                <a:cs typeface="Trebuchet MS"/>
                <a:sym typeface="Trebuchet MS"/>
              </a:rPr>
              <a:t>Repurpose TV commercials on there, other longer-form videos highlighting specific menu items and BTS content of items being made, etc. </a:t>
            </a:r>
            <a:endParaRPr sz="1700">
              <a:solidFill>
                <a:srgbClr val="7F7F7F"/>
              </a:solidFill>
              <a:latin typeface="Trebuchet MS"/>
              <a:ea typeface="Trebuchet MS"/>
              <a:cs typeface="Trebuchet MS"/>
              <a:sym typeface="Trebuchet MS"/>
            </a:endParaRPr>
          </a:p>
          <a:p>
            <a:pPr indent="0" lvl="0" marL="0" rtl="0" algn="l">
              <a:spcBef>
                <a:spcPts val="1200"/>
              </a:spcBef>
              <a:spcAft>
                <a:spcPts val="1200"/>
              </a:spcAft>
              <a:buNone/>
            </a:pPr>
            <a:r>
              <a:t/>
            </a:r>
            <a:endParaRPr>
              <a:latin typeface="Trebuchet MS"/>
              <a:ea typeface="Trebuchet MS"/>
              <a:cs typeface="Trebuchet MS"/>
              <a:sym typeface="Trebuchet M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30"/>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800">
                <a:highlight>
                  <a:srgbClr val="F2F2F2"/>
                </a:highlight>
                <a:latin typeface="Trebuchet MS"/>
                <a:ea typeface="Trebuchet MS"/>
                <a:cs typeface="Trebuchet MS"/>
                <a:sym typeface="Trebuchet MS"/>
              </a:rPr>
              <a:t>Social Media Strategy part 2</a:t>
            </a:r>
            <a:endParaRPr>
              <a:latin typeface="Trebuchet MS"/>
              <a:ea typeface="Trebuchet MS"/>
              <a:cs typeface="Trebuchet MS"/>
              <a:sym typeface="Trebuchet MS"/>
            </a:endParaRPr>
          </a:p>
        </p:txBody>
      </p:sp>
      <p:sp>
        <p:nvSpPr>
          <p:cNvPr id="179" name="Google Shape;179;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1200"/>
              </a:spcBef>
              <a:spcAft>
                <a:spcPts val="0"/>
              </a:spcAft>
              <a:buClr>
                <a:schemeClr val="dk2"/>
              </a:buClr>
              <a:buSzPts val="1100"/>
              <a:buFont typeface="Arial"/>
              <a:buNone/>
            </a:pPr>
            <a:r>
              <a:rPr b="1" lang="en" sz="1400">
                <a:solidFill>
                  <a:srgbClr val="7F7F7F"/>
                </a:solidFill>
                <a:latin typeface="Trebuchet MS"/>
                <a:ea typeface="Trebuchet MS"/>
                <a:cs typeface="Trebuchet MS"/>
                <a:sym typeface="Trebuchet MS"/>
              </a:rPr>
              <a:t>Ways to get UGC:</a:t>
            </a:r>
            <a:endParaRPr b="1" sz="1400">
              <a:solidFill>
                <a:srgbClr val="7F7F7F"/>
              </a:solidFill>
              <a:latin typeface="Trebuchet MS"/>
              <a:ea typeface="Trebuchet MS"/>
              <a:cs typeface="Trebuchet MS"/>
              <a:sym typeface="Trebuchet MS"/>
            </a:endParaRPr>
          </a:p>
          <a:p>
            <a:pPr indent="0" lvl="0" marL="0" rtl="0" algn="l">
              <a:spcBef>
                <a:spcPts val="1200"/>
              </a:spcBef>
              <a:spcAft>
                <a:spcPts val="0"/>
              </a:spcAft>
              <a:buClr>
                <a:schemeClr val="dk2"/>
              </a:buClr>
              <a:buSzPts val="1100"/>
              <a:buFont typeface="Arial"/>
              <a:buNone/>
            </a:pPr>
            <a:r>
              <a:rPr lang="en">
                <a:solidFill>
                  <a:srgbClr val="7F7F7F"/>
                </a:solidFill>
                <a:latin typeface="Trebuchet MS"/>
                <a:ea typeface="Trebuchet MS"/>
                <a:cs typeface="Trebuchet MS"/>
                <a:sym typeface="Trebuchet MS"/>
              </a:rPr>
              <a:t>1.</a:t>
            </a:r>
            <a:r>
              <a:rPr lang="en" sz="1200">
                <a:solidFill>
                  <a:srgbClr val="7F7F7F"/>
                </a:solidFill>
                <a:latin typeface="Trebuchet MS"/>
                <a:ea typeface="Trebuchet MS"/>
                <a:cs typeface="Trebuchet MS"/>
                <a:sym typeface="Trebuchet MS"/>
              </a:rPr>
              <a:t>Create a #HappiestHour hashtag (along with the current #LiveMas) for people to use when creating their own posts about our products.</a:t>
            </a:r>
            <a:endParaRPr sz="1200">
              <a:solidFill>
                <a:srgbClr val="7F7F7F"/>
              </a:solidFill>
              <a:latin typeface="Trebuchet MS"/>
              <a:ea typeface="Trebuchet MS"/>
              <a:cs typeface="Trebuchet MS"/>
              <a:sym typeface="Trebuchet MS"/>
            </a:endParaRPr>
          </a:p>
          <a:p>
            <a:pPr indent="0" lvl="0" marL="0" rtl="0" algn="l">
              <a:spcBef>
                <a:spcPts val="1200"/>
              </a:spcBef>
              <a:spcAft>
                <a:spcPts val="0"/>
              </a:spcAft>
              <a:buClr>
                <a:schemeClr val="dk2"/>
              </a:buClr>
              <a:buSzPts val="1100"/>
              <a:buFont typeface="Arial"/>
              <a:buNone/>
            </a:pPr>
            <a:r>
              <a:rPr lang="en">
                <a:solidFill>
                  <a:srgbClr val="7F7F7F"/>
                </a:solidFill>
                <a:latin typeface="Trebuchet MS"/>
                <a:ea typeface="Trebuchet MS"/>
                <a:cs typeface="Trebuchet MS"/>
                <a:sym typeface="Trebuchet MS"/>
              </a:rPr>
              <a:t>2.</a:t>
            </a:r>
            <a:r>
              <a:rPr lang="en" sz="1200">
                <a:solidFill>
                  <a:srgbClr val="7F7F7F"/>
                </a:solidFill>
                <a:latin typeface="Trebuchet MS"/>
                <a:ea typeface="Trebuchet MS"/>
                <a:cs typeface="Trebuchet MS"/>
                <a:sym typeface="Trebuchet MS"/>
              </a:rPr>
              <a:t>Announce a video series on IG called “What brings you your happiness?” where fans can create videos of themselves with their favorite menu items. Repost those videos on IG in-feed or stories. Going even further, if there is a popular menu item which many people talk about, taco bell can add it to their Happiest Hour menu.</a:t>
            </a:r>
            <a:endParaRPr sz="1200">
              <a:solidFill>
                <a:srgbClr val="7F7F7F"/>
              </a:solidFill>
              <a:latin typeface="Trebuchet MS"/>
              <a:ea typeface="Trebuchet MS"/>
              <a:cs typeface="Trebuchet MS"/>
              <a:sym typeface="Trebuchet MS"/>
            </a:endParaRPr>
          </a:p>
          <a:p>
            <a:pPr indent="0" lvl="0" marL="0" rtl="0" algn="l">
              <a:spcBef>
                <a:spcPts val="1200"/>
              </a:spcBef>
              <a:spcAft>
                <a:spcPts val="0"/>
              </a:spcAft>
              <a:buClr>
                <a:schemeClr val="dk2"/>
              </a:buClr>
              <a:buSzPts val="1100"/>
              <a:buFont typeface="Arial"/>
              <a:buNone/>
            </a:pPr>
            <a:r>
              <a:rPr lang="en">
                <a:solidFill>
                  <a:srgbClr val="7F7F7F"/>
                </a:solidFill>
                <a:latin typeface="Trebuchet MS"/>
                <a:ea typeface="Trebuchet MS"/>
                <a:cs typeface="Trebuchet MS"/>
                <a:sym typeface="Trebuchet MS"/>
              </a:rPr>
              <a:t>3.</a:t>
            </a:r>
            <a:r>
              <a:rPr lang="en" sz="1200">
                <a:solidFill>
                  <a:srgbClr val="7F7F7F"/>
                </a:solidFill>
                <a:latin typeface="Trebuchet MS"/>
                <a:ea typeface="Trebuchet MS"/>
                <a:cs typeface="Trebuchet MS"/>
                <a:sym typeface="Trebuchet MS"/>
              </a:rPr>
              <a:t>Retweet engaging and fun tweets people make about the brand</a:t>
            </a:r>
            <a:endParaRPr sz="1200">
              <a:solidFill>
                <a:srgbClr val="7F7F7F"/>
              </a:solidFill>
              <a:latin typeface="Trebuchet MS"/>
              <a:ea typeface="Trebuchet MS"/>
              <a:cs typeface="Trebuchet MS"/>
              <a:sym typeface="Trebuchet MS"/>
            </a:endParaRPr>
          </a:p>
          <a:p>
            <a:pPr indent="0" lvl="0" marL="0" rtl="0" algn="l">
              <a:spcBef>
                <a:spcPts val="1200"/>
              </a:spcBef>
              <a:spcAft>
                <a:spcPts val="0"/>
              </a:spcAft>
              <a:buClr>
                <a:schemeClr val="dk2"/>
              </a:buClr>
              <a:buSzPts val="1100"/>
              <a:buFont typeface="Arial"/>
              <a:buNone/>
            </a:pPr>
            <a:r>
              <a:rPr lang="en">
                <a:solidFill>
                  <a:srgbClr val="7F7F7F"/>
                </a:solidFill>
                <a:latin typeface="Trebuchet MS"/>
                <a:ea typeface="Trebuchet MS"/>
                <a:cs typeface="Trebuchet MS"/>
                <a:sym typeface="Trebuchet MS"/>
              </a:rPr>
              <a:t>4.</a:t>
            </a:r>
            <a:r>
              <a:rPr lang="en" sz="1200">
                <a:solidFill>
                  <a:srgbClr val="7F7F7F"/>
                </a:solidFill>
                <a:latin typeface="Trebuchet MS"/>
                <a:ea typeface="Trebuchet MS"/>
                <a:cs typeface="Trebuchet MS"/>
                <a:sym typeface="Trebuchet MS"/>
              </a:rPr>
              <a:t>Have employees at different branches create their own content as well, whether it’s them talking about their favorite menu hacks, new item promotions, etc. </a:t>
            </a:r>
            <a:endParaRPr sz="1200">
              <a:solidFill>
                <a:srgbClr val="7F7F7F"/>
              </a:solidFill>
              <a:latin typeface="Trebuchet MS"/>
              <a:ea typeface="Trebuchet MS"/>
              <a:cs typeface="Trebuchet MS"/>
              <a:sym typeface="Trebuchet MS"/>
            </a:endParaRPr>
          </a:p>
          <a:p>
            <a:pPr indent="0" lvl="0" marL="0" rtl="0" algn="l">
              <a:spcBef>
                <a:spcPts val="1200"/>
              </a:spcBef>
              <a:spcAft>
                <a:spcPts val="1200"/>
              </a:spcAft>
              <a:buNone/>
            </a:pPr>
            <a:r>
              <a:t/>
            </a:r>
            <a:endParaRPr>
              <a:latin typeface="Trebuchet MS"/>
              <a:ea typeface="Trebuchet MS"/>
              <a:cs typeface="Trebuchet MS"/>
              <a:sym typeface="Trebuchet M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31"/>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800">
                <a:highlight>
                  <a:srgbClr val="F2F2F2"/>
                </a:highlight>
                <a:latin typeface="Trebuchet MS"/>
                <a:ea typeface="Trebuchet MS"/>
                <a:cs typeface="Trebuchet MS"/>
                <a:sym typeface="Trebuchet MS"/>
              </a:rPr>
              <a:t>Influencer Strategy</a:t>
            </a:r>
            <a:endParaRPr>
              <a:latin typeface="Trebuchet MS"/>
              <a:ea typeface="Trebuchet MS"/>
              <a:cs typeface="Trebuchet MS"/>
              <a:sym typeface="Trebuchet MS"/>
            </a:endParaRPr>
          </a:p>
        </p:txBody>
      </p:sp>
      <p:sp>
        <p:nvSpPr>
          <p:cNvPr id="185" name="Google Shape;185;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Clr>
                <a:schemeClr val="dk2"/>
              </a:buClr>
              <a:buSzPts val="1100"/>
              <a:buFont typeface="Arial"/>
              <a:buNone/>
            </a:pPr>
            <a:r>
              <a:rPr b="1" lang="en" sz="1400">
                <a:solidFill>
                  <a:srgbClr val="7F7F7F"/>
                </a:solidFill>
                <a:latin typeface="Trebuchet MS"/>
                <a:ea typeface="Trebuchet MS"/>
                <a:cs typeface="Trebuchet MS"/>
                <a:sym typeface="Trebuchet MS"/>
              </a:rPr>
              <a:t>Influencers to partner with:</a:t>
            </a:r>
            <a:endParaRPr b="1" sz="1400">
              <a:solidFill>
                <a:srgbClr val="7F7F7F"/>
              </a:solidFill>
              <a:latin typeface="Trebuchet MS"/>
              <a:ea typeface="Trebuchet MS"/>
              <a:cs typeface="Trebuchet MS"/>
              <a:sym typeface="Trebuchet MS"/>
            </a:endParaRPr>
          </a:p>
          <a:p>
            <a:pPr indent="0" lvl="0" marL="0" rtl="0" algn="l">
              <a:spcBef>
                <a:spcPts val="1200"/>
              </a:spcBef>
              <a:spcAft>
                <a:spcPts val="0"/>
              </a:spcAft>
              <a:buClr>
                <a:schemeClr val="dk2"/>
              </a:buClr>
              <a:buSzPts val="1100"/>
              <a:buFont typeface="Arial"/>
              <a:buNone/>
            </a:pPr>
            <a:r>
              <a:rPr lang="en">
                <a:solidFill>
                  <a:srgbClr val="7F7F7F"/>
                </a:solidFill>
                <a:latin typeface="Trebuchet MS"/>
                <a:ea typeface="Trebuchet MS"/>
                <a:cs typeface="Trebuchet MS"/>
                <a:sym typeface="Trebuchet MS"/>
              </a:rPr>
              <a:t>-</a:t>
            </a:r>
            <a:r>
              <a:rPr b="1" lang="en" sz="1400" u="sng">
                <a:solidFill>
                  <a:schemeClr val="hlink"/>
                </a:solidFill>
                <a:latin typeface="Trebuchet MS"/>
                <a:ea typeface="Trebuchet MS"/>
                <a:cs typeface="Trebuchet MS"/>
                <a:sym typeface="Trebuchet MS"/>
                <a:hlinkClick r:id="rId3"/>
              </a:rPr>
              <a:t>Mr.Chimetime</a:t>
            </a:r>
            <a:r>
              <a:rPr b="1" lang="en" sz="1400" u="sng">
                <a:solidFill>
                  <a:schemeClr val="hlink"/>
                </a:solidFill>
                <a:latin typeface="Trebuchet MS"/>
                <a:ea typeface="Trebuchet MS"/>
                <a:cs typeface="Trebuchet MS"/>
                <a:sym typeface="Trebuchet MS"/>
              </a:rPr>
              <a:t> </a:t>
            </a:r>
            <a:r>
              <a:rPr b="1" lang="en" sz="1400">
                <a:solidFill>
                  <a:srgbClr val="7F7F7F"/>
                </a:solidFill>
                <a:latin typeface="Trebuchet MS"/>
                <a:ea typeface="Trebuchet MS"/>
                <a:cs typeface="Trebuchet MS"/>
                <a:sym typeface="Trebuchet MS"/>
              </a:rPr>
              <a:t>(2.1M on Tik Tok)</a:t>
            </a:r>
            <a:r>
              <a:rPr lang="en" sz="1400">
                <a:solidFill>
                  <a:srgbClr val="7F7F7F"/>
                </a:solidFill>
                <a:latin typeface="Trebuchet MS"/>
                <a:ea typeface="Trebuchet MS"/>
                <a:cs typeface="Trebuchet MS"/>
                <a:sym typeface="Trebuchet MS"/>
              </a:rPr>
              <a:t>: He’s a popular food influencer who tries and rates restaurants. He has partnered with Taco Bell in the past so we know he’s someone who believes in the brand.</a:t>
            </a:r>
            <a:endParaRPr sz="1400">
              <a:solidFill>
                <a:srgbClr val="7F7F7F"/>
              </a:solidFill>
              <a:latin typeface="Trebuchet MS"/>
              <a:ea typeface="Trebuchet MS"/>
              <a:cs typeface="Trebuchet MS"/>
              <a:sym typeface="Trebuchet MS"/>
            </a:endParaRPr>
          </a:p>
          <a:p>
            <a:pPr indent="0" lvl="0" marL="0" rtl="0" algn="l">
              <a:spcBef>
                <a:spcPts val="1200"/>
              </a:spcBef>
              <a:spcAft>
                <a:spcPts val="0"/>
              </a:spcAft>
              <a:buClr>
                <a:schemeClr val="dk2"/>
              </a:buClr>
              <a:buSzPts val="1100"/>
              <a:buFont typeface="Arial"/>
              <a:buNone/>
            </a:pPr>
            <a:r>
              <a:rPr lang="en">
                <a:solidFill>
                  <a:srgbClr val="7F7F7F"/>
                </a:solidFill>
                <a:latin typeface="Trebuchet MS"/>
                <a:ea typeface="Trebuchet MS"/>
                <a:cs typeface="Trebuchet MS"/>
                <a:sym typeface="Trebuchet MS"/>
              </a:rPr>
              <a:t>-</a:t>
            </a:r>
            <a:r>
              <a:rPr b="1" lang="en" sz="1400" u="sng">
                <a:solidFill>
                  <a:schemeClr val="hlink"/>
                </a:solidFill>
                <a:latin typeface="Trebuchet MS"/>
                <a:ea typeface="Trebuchet MS"/>
                <a:cs typeface="Trebuchet MS"/>
                <a:sym typeface="Trebuchet MS"/>
                <a:hlinkClick r:id="rId4"/>
              </a:rPr>
              <a:t>Alix Earle</a:t>
            </a:r>
            <a:r>
              <a:rPr b="1" lang="en" sz="1400" u="sng">
                <a:solidFill>
                  <a:schemeClr val="hlink"/>
                </a:solidFill>
                <a:latin typeface="Trebuchet MS"/>
                <a:ea typeface="Trebuchet MS"/>
                <a:cs typeface="Trebuchet MS"/>
                <a:sym typeface="Trebuchet MS"/>
              </a:rPr>
              <a:t> </a:t>
            </a:r>
            <a:r>
              <a:rPr b="1" lang="en" sz="1400">
                <a:solidFill>
                  <a:srgbClr val="7F7F7F"/>
                </a:solidFill>
                <a:latin typeface="Trebuchet MS"/>
                <a:ea typeface="Trebuchet MS"/>
                <a:cs typeface="Trebuchet MS"/>
                <a:sym typeface="Trebuchet MS"/>
              </a:rPr>
              <a:t>(7.1M on Tik Tok): </a:t>
            </a:r>
            <a:r>
              <a:rPr lang="en" sz="1400">
                <a:solidFill>
                  <a:srgbClr val="7F7F7F"/>
                </a:solidFill>
                <a:latin typeface="Trebuchet MS"/>
                <a:ea typeface="Trebuchet MS"/>
                <a:cs typeface="Trebuchet MS"/>
                <a:sym typeface="Trebuchet MS"/>
              </a:rPr>
              <a:t>Very popular with the Gen-Z crowd and is an ideal fit for Taco Bell’s target audience. Creates content on just about everything (beauty, Day-in-life, etc) so would be great for this.</a:t>
            </a:r>
            <a:endParaRPr sz="1400">
              <a:solidFill>
                <a:srgbClr val="7F7F7F"/>
              </a:solidFill>
              <a:latin typeface="Trebuchet MS"/>
              <a:ea typeface="Trebuchet MS"/>
              <a:cs typeface="Trebuchet MS"/>
              <a:sym typeface="Trebuchet MS"/>
            </a:endParaRPr>
          </a:p>
          <a:p>
            <a:pPr indent="0" lvl="0" marL="0" rtl="0" algn="l">
              <a:spcBef>
                <a:spcPts val="1200"/>
              </a:spcBef>
              <a:spcAft>
                <a:spcPts val="0"/>
              </a:spcAft>
              <a:buClr>
                <a:schemeClr val="dk2"/>
              </a:buClr>
              <a:buSzPts val="1100"/>
              <a:buFont typeface="Arial"/>
              <a:buNone/>
            </a:pPr>
            <a:r>
              <a:rPr lang="en">
                <a:solidFill>
                  <a:srgbClr val="7F7F7F"/>
                </a:solidFill>
                <a:latin typeface="Trebuchet MS"/>
                <a:ea typeface="Trebuchet MS"/>
                <a:cs typeface="Trebuchet MS"/>
                <a:sym typeface="Trebuchet MS"/>
              </a:rPr>
              <a:t>-</a:t>
            </a:r>
            <a:r>
              <a:rPr b="1" lang="en" sz="1400" u="sng">
                <a:solidFill>
                  <a:schemeClr val="hlink"/>
                </a:solidFill>
                <a:latin typeface="Trebuchet MS"/>
                <a:ea typeface="Trebuchet MS"/>
                <a:cs typeface="Trebuchet MS"/>
                <a:sym typeface="Trebuchet MS"/>
                <a:hlinkClick r:id="rId5"/>
              </a:rPr>
              <a:t>Kel Cripe</a:t>
            </a:r>
            <a:r>
              <a:rPr b="1" lang="en" sz="1400" u="sng">
                <a:solidFill>
                  <a:schemeClr val="hlink"/>
                </a:solidFill>
                <a:latin typeface="Trebuchet MS"/>
                <a:ea typeface="Trebuchet MS"/>
                <a:cs typeface="Trebuchet MS"/>
                <a:sym typeface="Trebuchet MS"/>
              </a:rPr>
              <a:t> </a:t>
            </a:r>
            <a:r>
              <a:rPr b="1" lang="en" sz="1400">
                <a:solidFill>
                  <a:srgbClr val="7F7F7F"/>
                </a:solidFill>
                <a:latin typeface="Trebuchet MS"/>
                <a:ea typeface="Trebuchet MS"/>
                <a:cs typeface="Trebuchet MS"/>
                <a:sym typeface="Trebuchet MS"/>
              </a:rPr>
              <a:t>(317.7K on Tik Tok): </a:t>
            </a:r>
            <a:r>
              <a:rPr lang="en" sz="1400">
                <a:solidFill>
                  <a:srgbClr val="7F7F7F"/>
                </a:solidFill>
                <a:latin typeface="Trebuchet MS"/>
                <a:ea typeface="Trebuchet MS"/>
                <a:cs typeface="Trebuchet MS"/>
                <a:sym typeface="Trebuchet MS"/>
              </a:rPr>
              <a:t>Creates lots of comedy content and does sketches, stand-ups, etc. Their content fits Taco Bell’s brand voice, and they’ve also been a taco bell partner in the past. </a:t>
            </a:r>
            <a:endParaRPr sz="1400">
              <a:solidFill>
                <a:srgbClr val="7F7F7F"/>
              </a:solidFill>
              <a:latin typeface="Trebuchet MS"/>
              <a:ea typeface="Trebuchet MS"/>
              <a:cs typeface="Trebuchet MS"/>
              <a:sym typeface="Trebuchet MS"/>
            </a:endParaRPr>
          </a:p>
          <a:p>
            <a:pPr indent="0" lvl="0" marL="0" rtl="0" algn="l">
              <a:spcBef>
                <a:spcPts val="1200"/>
              </a:spcBef>
              <a:spcAft>
                <a:spcPts val="1200"/>
              </a:spcAft>
              <a:buNone/>
            </a:pPr>
            <a:r>
              <a:t/>
            </a:r>
            <a:endParaRPr>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ctrTitle"/>
          </p:nvPr>
        </p:nvSpPr>
        <p:spPr>
          <a:xfrm>
            <a:off x="311708" y="665975"/>
            <a:ext cx="8520600" cy="2052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latin typeface="Trebuchet MS"/>
                <a:ea typeface="Trebuchet MS"/>
                <a:cs typeface="Trebuchet MS"/>
                <a:sym typeface="Trebuchet MS"/>
              </a:rPr>
              <a:t>Objectives and Strategy</a:t>
            </a:r>
            <a:endParaRPr>
              <a:latin typeface="Trebuchet MS"/>
              <a:ea typeface="Trebuchet MS"/>
              <a:cs typeface="Trebuchet MS"/>
              <a:sym typeface="Trebuchet M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2"/>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800">
                <a:highlight>
                  <a:srgbClr val="F2F2F2"/>
                </a:highlight>
              </a:rPr>
              <a:t>I</a:t>
            </a:r>
            <a:r>
              <a:rPr lang="en" sz="2800">
                <a:highlight>
                  <a:srgbClr val="F2F2F2"/>
                </a:highlight>
                <a:latin typeface="Trebuchet MS"/>
                <a:ea typeface="Trebuchet MS"/>
                <a:cs typeface="Trebuchet MS"/>
                <a:sym typeface="Trebuchet MS"/>
              </a:rPr>
              <a:t>nfluencer Strategy part 2</a:t>
            </a:r>
            <a:endParaRPr>
              <a:latin typeface="Trebuchet MS"/>
              <a:ea typeface="Trebuchet MS"/>
              <a:cs typeface="Trebuchet MS"/>
              <a:sym typeface="Trebuchet MS"/>
            </a:endParaRPr>
          </a:p>
        </p:txBody>
      </p:sp>
      <p:sp>
        <p:nvSpPr>
          <p:cNvPr id="191" name="Google Shape;191;p3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Clr>
                <a:schemeClr val="dk2"/>
              </a:buClr>
              <a:buSzPts val="1100"/>
              <a:buFont typeface="Arial"/>
              <a:buNone/>
            </a:pPr>
            <a:r>
              <a:rPr lang="en" sz="1400">
                <a:solidFill>
                  <a:srgbClr val="7F7F7F"/>
                </a:solidFill>
                <a:latin typeface="Trebuchet MS"/>
                <a:ea typeface="Trebuchet MS"/>
                <a:cs typeface="Trebuchet MS"/>
                <a:sym typeface="Trebuchet MS"/>
              </a:rPr>
              <a:t>The influencer strategy would be to have different types of videos to promote the ”Happiest Hour” menu. Having Mr. Chimetime review some of Taco Bell’s exclusive items from that menu (hoping he will like it!) would be one video idea. Having Alix Earle do a ”Day in the life” style video where she feels lazy and goes to taco bell would be another. Lastly, having Kel (reallygoodimpressions) create another funny skit playing on our menu items and names would be great. Having these videos be posted cross-platform on IG reels to engage the audience there will also be important.</a:t>
            </a:r>
            <a:endParaRPr sz="1400">
              <a:solidFill>
                <a:srgbClr val="7F7F7F"/>
              </a:solidFill>
              <a:latin typeface="Trebuchet MS"/>
              <a:ea typeface="Trebuchet MS"/>
              <a:cs typeface="Trebuchet MS"/>
              <a:sym typeface="Trebuchet MS"/>
            </a:endParaRPr>
          </a:p>
          <a:p>
            <a:pPr indent="0" lvl="0" marL="0" rtl="0" algn="l">
              <a:spcBef>
                <a:spcPts val="1200"/>
              </a:spcBef>
              <a:spcAft>
                <a:spcPts val="0"/>
              </a:spcAft>
              <a:buClr>
                <a:schemeClr val="dk2"/>
              </a:buClr>
              <a:buSzPts val="1100"/>
              <a:buFont typeface="Arial"/>
              <a:buNone/>
            </a:pPr>
            <a:r>
              <a:rPr lang="en" sz="1400">
                <a:solidFill>
                  <a:srgbClr val="7F7F7F"/>
                </a:solidFill>
                <a:latin typeface="Trebuchet MS"/>
                <a:ea typeface="Trebuchet MS"/>
                <a:cs typeface="Trebuchet MS"/>
                <a:sym typeface="Trebuchet MS"/>
              </a:rPr>
              <a:t>Having a combination of both giving these influencers discounts as well as paying them monetarily will be the strategy in payment methods. I picked these three influencers because of their connection to the food scene, their ability to connect with our audience as well as their ability to maintain our brand voice through it all. </a:t>
            </a:r>
            <a:endParaRPr sz="1400">
              <a:solidFill>
                <a:srgbClr val="7F7F7F"/>
              </a:solidFill>
              <a:latin typeface="Trebuchet MS"/>
              <a:ea typeface="Trebuchet MS"/>
              <a:cs typeface="Trebuchet MS"/>
              <a:sym typeface="Trebuchet MS"/>
            </a:endParaRPr>
          </a:p>
          <a:p>
            <a:pPr indent="0" lvl="0" marL="0" rtl="0" algn="l">
              <a:spcBef>
                <a:spcPts val="1200"/>
              </a:spcBef>
              <a:spcAft>
                <a:spcPts val="120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3"/>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700">
                <a:latin typeface="Trebuchet MS"/>
                <a:ea typeface="Trebuchet MS"/>
                <a:cs typeface="Trebuchet MS"/>
                <a:sym typeface="Trebuchet MS"/>
              </a:rPr>
              <a:t>SEO and Email Strategy</a:t>
            </a:r>
            <a:endParaRPr>
              <a:latin typeface="Trebuchet MS"/>
              <a:ea typeface="Trebuchet MS"/>
              <a:cs typeface="Trebuchet MS"/>
              <a:sym typeface="Trebuchet MS"/>
            </a:endParaRPr>
          </a:p>
        </p:txBody>
      </p:sp>
      <p:sp>
        <p:nvSpPr>
          <p:cNvPr id="197" name="Google Shape;197;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0" lvl="0" marL="114300" rtl="0" algn="l">
              <a:lnSpc>
                <a:spcPct val="115000"/>
              </a:lnSpc>
              <a:spcBef>
                <a:spcPts val="0"/>
              </a:spcBef>
              <a:spcAft>
                <a:spcPts val="0"/>
              </a:spcAft>
              <a:buNone/>
            </a:pPr>
            <a:r>
              <a:rPr lang="en" sz="1400">
                <a:solidFill>
                  <a:srgbClr val="7F7F7F"/>
                </a:solidFill>
                <a:latin typeface="Trebuchet MS"/>
                <a:ea typeface="Trebuchet MS"/>
                <a:cs typeface="Trebuchet MS"/>
                <a:sym typeface="Trebuchet MS"/>
              </a:rPr>
              <a:t>For their SEO strategy, we will have a strategy covering both on and off-page SEO. For the On-page SEO strategy, we will implement links within all web content which will take them to the happiest hour menu page. Having banner ads in the homepage, as well as promo copy in other parts of the site to direct users to the Happiest Hour site will be important. Using words such as “promotion” and “deals” would be key. For off-page, having search ads to boost Taco Bell when people search for anything related to happy hour will be implemented. Also, partnering with different podcasts that fit our target audience who can put our links in their video descriptions, as well as influencers/UGC creators adding either promo links or links to the Happiest Hour page to their stories will be crucial as well.</a:t>
            </a:r>
            <a:endParaRPr sz="1400">
              <a:solidFill>
                <a:srgbClr val="7F7F7F"/>
              </a:solidFill>
              <a:latin typeface="Trebuchet MS"/>
              <a:ea typeface="Trebuchet MS"/>
              <a:cs typeface="Trebuchet MS"/>
              <a:sym typeface="Trebuchet MS"/>
            </a:endParaRPr>
          </a:p>
          <a:p>
            <a:pPr indent="0" lvl="0" marL="114300" rtl="0" algn="l">
              <a:lnSpc>
                <a:spcPct val="115000"/>
              </a:lnSpc>
              <a:spcBef>
                <a:spcPts val="0"/>
              </a:spcBef>
              <a:spcAft>
                <a:spcPts val="0"/>
              </a:spcAft>
              <a:buClr>
                <a:schemeClr val="dk2"/>
              </a:buClr>
              <a:buSzPct val="78571"/>
              <a:buFont typeface="Arial"/>
              <a:buNone/>
            </a:pPr>
            <a:r>
              <a:t/>
            </a:r>
            <a:endParaRPr sz="1400">
              <a:solidFill>
                <a:srgbClr val="7F7F7F"/>
              </a:solidFill>
              <a:latin typeface="Trebuchet MS"/>
              <a:ea typeface="Trebuchet MS"/>
              <a:cs typeface="Trebuchet MS"/>
              <a:sym typeface="Trebuchet MS"/>
            </a:endParaRPr>
          </a:p>
          <a:p>
            <a:pPr indent="0" lvl="0" marL="114300" rtl="0" algn="l">
              <a:lnSpc>
                <a:spcPct val="115000"/>
              </a:lnSpc>
              <a:spcBef>
                <a:spcPts val="0"/>
              </a:spcBef>
              <a:spcAft>
                <a:spcPts val="0"/>
              </a:spcAft>
              <a:buClr>
                <a:schemeClr val="dk2"/>
              </a:buClr>
              <a:buSzPct val="78571"/>
              <a:buFont typeface="Arial"/>
              <a:buNone/>
            </a:pPr>
            <a:r>
              <a:rPr lang="en" sz="1400">
                <a:solidFill>
                  <a:srgbClr val="7F7F7F"/>
                </a:solidFill>
                <a:latin typeface="Trebuchet MS"/>
                <a:ea typeface="Trebuchet MS"/>
                <a:cs typeface="Trebuchet MS"/>
                <a:sym typeface="Trebuchet MS"/>
              </a:rPr>
              <a:t>For email marketing, this strategy won’t be used as much because the target audience isn’t always spending time on emails, but it is still valuable. Sending out emails linking directly to the promotion site, having fun and catchy text copy to promote the “Happiest Hour” as well as images of menu items will be key. Also having discount codes in the email will also be a good idea. 46% of Taco Bell’s email campaigns have promotions in them, so either keeping that or increasing it will be the strategy.</a:t>
            </a:r>
            <a:endParaRPr sz="1400">
              <a:solidFill>
                <a:srgbClr val="7F7F7F"/>
              </a:solidFill>
              <a:latin typeface="Trebuchet MS"/>
              <a:ea typeface="Trebuchet MS"/>
              <a:cs typeface="Trebuchet MS"/>
              <a:sym typeface="Trebuchet MS"/>
            </a:endParaRPr>
          </a:p>
          <a:p>
            <a:pPr indent="0" lvl="0" marL="0" rtl="0" algn="l">
              <a:spcBef>
                <a:spcPts val="0"/>
              </a:spcBef>
              <a:spcAft>
                <a:spcPts val="1200"/>
              </a:spcAft>
              <a:buNone/>
            </a:pPr>
            <a:r>
              <a:t/>
            </a:r>
            <a:endParaRPr>
              <a:latin typeface="Trebuchet MS"/>
              <a:ea typeface="Trebuchet MS"/>
              <a:cs typeface="Trebuchet MS"/>
              <a:sym typeface="Trebuchet M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4"/>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marR="0" rtl="0" algn="l">
              <a:spcBef>
                <a:spcPts val="0"/>
              </a:spcBef>
              <a:spcAft>
                <a:spcPts val="0"/>
              </a:spcAft>
              <a:buClr>
                <a:schemeClr val="dk1"/>
              </a:buClr>
              <a:buSzPts val="990"/>
              <a:buFont typeface="Arial"/>
              <a:buNone/>
            </a:pPr>
            <a:r>
              <a:rPr lang="en" sz="4900">
                <a:highlight>
                  <a:srgbClr val="F2F2F2"/>
                </a:highlight>
                <a:latin typeface="Trebuchet MS"/>
                <a:ea typeface="Trebuchet MS"/>
                <a:cs typeface="Trebuchet MS"/>
                <a:sym typeface="Trebuchet MS"/>
              </a:rPr>
              <a:t>Project Summary</a:t>
            </a:r>
            <a:endParaRPr sz="4900">
              <a:highlight>
                <a:srgbClr val="F2F2F2"/>
              </a:highlight>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p:txBody>
      </p:sp>
      <p:sp>
        <p:nvSpPr>
          <p:cNvPr id="203" name="Google Shape;203;p34"/>
          <p:cNvSpPr txBox="1"/>
          <p:nvPr>
            <p:ph idx="1" type="body"/>
          </p:nvPr>
        </p:nvSpPr>
        <p:spPr>
          <a:xfrm>
            <a:off x="311700" y="1574100"/>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Clr>
                <a:schemeClr val="dk1"/>
              </a:buClr>
              <a:buSzPts val="1100"/>
              <a:buFont typeface="Arial"/>
              <a:buNone/>
            </a:pPr>
            <a:r>
              <a:rPr lang="en">
                <a:latin typeface="Trebuchet MS"/>
                <a:ea typeface="Trebuchet MS"/>
                <a:cs typeface="Trebuchet MS"/>
                <a:sym typeface="Trebuchet MS"/>
              </a:rPr>
              <a:t>As a group we decided to use Taco Bell because of their ability  to continuously reinvent themselves through media of all kinds over many years.  By building new campaign from the existing platform of Happier Hour  and using several different digital communications channels, we will achieve our goal of targeting different audiences.  With the millions served, and millions of followers returning customers have to be top of mind. Continuing with the fun light hearted brand voice  “The Happiest Hour” will help keep our existing customers engaged, as well as pick up new customers. </a:t>
            </a:r>
            <a:endParaRPr>
              <a:latin typeface="Trebuchet MS"/>
              <a:ea typeface="Trebuchet MS"/>
              <a:cs typeface="Trebuchet MS"/>
              <a:sym typeface="Trebuchet MS"/>
            </a:endParaRPr>
          </a:p>
          <a:p>
            <a:pPr indent="0" lvl="0" marL="0" rtl="0" algn="l">
              <a:spcBef>
                <a:spcPts val="1200"/>
              </a:spcBef>
              <a:spcAft>
                <a:spcPts val="1200"/>
              </a:spcAft>
              <a:buNone/>
            </a:pPr>
            <a:r>
              <a:t/>
            </a:r>
            <a:endParaRPr>
              <a:latin typeface="Trebuchet MS"/>
              <a:ea typeface="Trebuchet MS"/>
              <a:cs typeface="Trebuchet MS"/>
              <a:sym typeface="Trebuchet M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5"/>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marR="0" rtl="0" algn="l">
              <a:spcBef>
                <a:spcPts val="0"/>
              </a:spcBef>
              <a:spcAft>
                <a:spcPts val="0"/>
              </a:spcAft>
              <a:buClr>
                <a:schemeClr val="dk2"/>
              </a:buClr>
              <a:buSzPts val="990"/>
              <a:buFont typeface="Arial"/>
              <a:buNone/>
            </a:pPr>
            <a:r>
              <a:rPr lang="en" sz="4900">
                <a:highlight>
                  <a:srgbClr val="F2F2F2"/>
                </a:highlight>
                <a:latin typeface="Trebuchet MS"/>
                <a:ea typeface="Trebuchet MS"/>
                <a:cs typeface="Trebuchet MS"/>
                <a:sym typeface="Trebuchet MS"/>
              </a:rPr>
              <a:t>References</a:t>
            </a:r>
            <a:endParaRPr sz="4900">
              <a:highlight>
                <a:srgbClr val="F2F2F2"/>
              </a:highlight>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p:txBody>
      </p:sp>
      <p:sp>
        <p:nvSpPr>
          <p:cNvPr id="209" name="Google Shape;209;p35"/>
          <p:cNvSpPr txBox="1"/>
          <p:nvPr>
            <p:ph idx="1" type="body"/>
          </p:nvPr>
        </p:nvSpPr>
        <p:spPr>
          <a:xfrm>
            <a:off x="-190650" y="1219875"/>
            <a:ext cx="9402000" cy="4002000"/>
          </a:xfrm>
          <a:prstGeom prst="rect">
            <a:avLst/>
          </a:prstGeom>
        </p:spPr>
        <p:txBody>
          <a:bodyPr anchorCtr="0" anchor="t" bIns="91425" lIns="91425" spcFirstLastPara="1" rIns="91425" wrap="square" tIns="91425">
            <a:normAutofit fontScale="55000"/>
          </a:bodyPr>
          <a:lstStyle/>
          <a:p>
            <a:pPr indent="0" lvl="0" marL="0" rtl="0" algn="l">
              <a:spcBef>
                <a:spcPts val="1200"/>
              </a:spcBef>
              <a:spcAft>
                <a:spcPts val="0"/>
              </a:spcAft>
              <a:buNone/>
            </a:pPr>
            <a:r>
              <a:t/>
            </a:r>
            <a:endParaRPr sz="1100">
              <a:solidFill>
                <a:schemeClr val="dk2"/>
              </a:solidFill>
              <a:latin typeface="Arial"/>
              <a:ea typeface="Arial"/>
              <a:cs typeface="Arial"/>
              <a:sym typeface="Arial"/>
            </a:endParaRPr>
          </a:p>
          <a:p>
            <a:pPr indent="-12700" lvl="0" marL="355600" rtl="0" algn="l">
              <a:spcBef>
                <a:spcPts val="1200"/>
              </a:spcBef>
              <a:spcAft>
                <a:spcPts val="0"/>
              </a:spcAft>
              <a:buNone/>
            </a:pPr>
            <a:r>
              <a:rPr lang="en" sz="1100">
                <a:solidFill>
                  <a:schemeClr val="dk2"/>
                </a:solidFill>
                <a:latin typeface="Arial"/>
                <a:ea typeface="Arial"/>
                <a:cs typeface="Arial"/>
                <a:sym typeface="Arial"/>
              </a:rPr>
              <a:t>Keegan Edwards. (2024, June 1). </a:t>
            </a:r>
            <a:r>
              <a:rPr i="1" lang="en" sz="1100">
                <a:solidFill>
                  <a:schemeClr val="dk2"/>
                </a:solidFill>
                <a:latin typeface="Arial"/>
                <a:ea typeface="Arial"/>
                <a:cs typeface="Arial"/>
                <a:sym typeface="Arial"/>
              </a:rPr>
              <a:t>Understanding Taco Bell’s target market: Strategies and Demographics</a:t>
            </a:r>
            <a:r>
              <a:rPr lang="en" sz="1100">
                <a:solidFill>
                  <a:schemeClr val="dk2"/>
                </a:solidFill>
                <a:latin typeface="Arial"/>
                <a:ea typeface="Arial"/>
                <a:cs typeface="Arial"/>
                <a:sym typeface="Arial"/>
              </a:rPr>
              <a:t>. https://keeganedwards.com/understanding-taco-bells-target-market-strategies-and-demographics/#:~:text=and%20Gender%20Distribution-,Taco%20Bell%20primarily%20targets%20young%20adults%20and%20teenagers%20aged%2018,food%20destination%20for%20these%20individuals.</a:t>
            </a:r>
            <a:endParaRPr sz="1100">
              <a:solidFill>
                <a:schemeClr val="dk2"/>
              </a:solidFill>
              <a:latin typeface="Arial"/>
              <a:ea typeface="Arial"/>
              <a:cs typeface="Arial"/>
              <a:sym typeface="Arial"/>
            </a:endParaRPr>
          </a:p>
          <a:p>
            <a:pPr indent="-12700" lvl="0" marL="355600" rtl="0" algn="l">
              <a:spcBef>
                <a:spcPts val="1200"/>
              </a:spcBef>
              <a:spcAft>
                <a:spcPts val="0"/>
              </a:spcAft>
              <a:buNone/>
            </a:pPr>
            <a:r>
              <a:rPr lang="en" sz="1100">
                <a:solidFill>
                  <a:schemeClr val="dk2"/>
                </a:solidFill>
                <a:latin typeface="Arial"/>
                <a:ea typeface="Arial"/>
                <a:cs typeface="Arial"/>
                <a:sym typeface="Arial"/>
              </a:rPr>
              <a:t>Kunst, A. (2022, February 23). </a:t>
            </a:r>
            <a:r>
              <a:rPr i="1" lang="en" sz="1100">
                <a:solidFill>
                  <a:schemeClr val="dk2"/>
                </a:solidFill>
                <a:latin typeface="Arial"/>
                <a:ea typeface="Arial"/>
                <a:cs typeface="Arial"/>
                <a:sym typeface="Arial"/>
              </a:rPr>
              <a:t>Visitors of Taco Bell in the U.S. by age 2018</a:t>
            </a:r>
            <a:r>
              <a:rPr lang="en" sz="1100">
                <a:solidFill>
                  <a:schemeClr val="dk2"/>
                </a:solidFill>
                <a:latin typeface="Arial"/>
                <a:ea typeface="Arial"/>
                <a:cs typeface="Arial"/>
                <a:sym typeface="Arial"/>
              </a:rPr>
              <a:t>. Statista. https://www.statista.com/statistics/230987/people-who-visited-taco-bell-usa/ </a:t>
            </a:r>
            <a:endParaRPr sz="1100">
              <a:solidFill>
                <a:schemeClr val="dk2"/>
              </a:solidFill>
              <a:latin typeface="Arial"/>
              <a:ea typeface="Arial"/>
              <a:cs typeface="Arial"/>
              <a:sym typeface="Arial"/>
            </a:endParaRPr>
          </a:p>
          <a:p>
            <a:pPr indent="-12700" lvl="0" marL="355600" rtl="0" algn="l">
              <a:spcBef>
                <a:spcPts val="1200"/>
              </a:spcBef>
              <a:spcAft>
                <a:spcPts val="0"/>
              </a:spcAft>
              <a:buClr>
                <a:schemeClr val="dk2"/>
              </a:buClr>
              <a:buSzPct val="100000"/>
              <a:buFont typeface="Arial"/>
              <a:buNone/>
            </a:pPr>
            <a:r>
              <a:rPr i="1" lang="en" sz="1100">
                <a:solidFill>
                  <a:schemeClr val="dk2"/>
                </a:solidFill>
                <a:latin typeface="Arial"/>
                <a:ea typeface="Arial"/>
                <a:cs typeface="Arial"/>
                <a:sym typeface="Arial"/>
              </a:rPr>
              <a:t>10. Taco Bell</a:t>
            </a:r>
            <a:r>
              <a:rPr lang="en" sz="1100">
                <a:solidFill>
                  <a:schemeClr val="dk2"/>
                </a:solidFill>
                <a:latin typeface="Arial"/>
                <a:ea typeface="Arial"/>
                <a:cs typeface="Arial"/>
                <a:sym typeface="Arial"/>
              </a:rPr>
              <a:t>. franchisetimes.com. (2024, September 27). https://www.franchisetimes.com/top-400-2024/10-taco-bell/article_1bbfd5cc-5659-11ef-817a-9710858b5996.html</a:t>
            </a:r>
            <a:endParaRPr sz="1100">
              <a:solidFill>
                <a:schemeClr val="dk2"/>
              </a:solidFill>
              <a:latin typeface="Arial"/>
              <a:ea typeface="Arial"/>
              <a:cs typeface="Arial"/>
              <a:sym typeface="Arial"/>
            </a:endParaRPr>
          </a:p>
          <a:p>
            <a:pPr indent="-12700" lvl="0" marL="355600" rtl="0" algn="l">
              <a:spcBef>
                <a:spcPts val="1200"/>
              </a:spcBef>
              <a:spcAft>
                <a:spcPts val="0"/>
              </a:spcAft>
              <a:buClr>
                <a:schemeClr val="dk2"/>
              </a:buClr>
              <a:buSzPct val="100000"/>
              <a:buFont typeface="Arial"/>
              <a:buNone/>
            </a:pPr>
            <a:r>
              <a:rPr lang="en" sz="1100">
                <a:solidFill>
                  <a:schemeClr val="dk2"/>
                </a:solidFill>
                <a:latin typeface="Arial"/>
                <a:ea typeface="Arial"/>
                <a:cs typeface="Arial"/>
                <a:sym typeface="Arial"/>
              </a:rPr>
              <a:t>Bhargava, V. (2023, November 21). </a:t>
            </a:r>
            <a:r>
              <a:rPr i="1" lang="en" sz="1100">
                <a:solidFill>
                  <a:schemeClr val="dk2"/>
                </a:solidFill>
                <a:latin typeface="Arial"/>
                <a:ea typeface="Arial"/>
                <a:cs typeface="Arial"/>
                <a:sym typeface="Arial"/>
              </a:rPr>
              <a:t>How Taco Bell uses social listening to Win Hearts</a:t>
            </a:r>
            <a:r>
              <a:rPr lang="en" sz="1100">
                <a:solidFill>
                  <a:schemeClr val="dk2"/>
                </a:solidFill>
                <a:latin typeface="Arial"/>
                <a:ea typeface="Arial"/>
                <a:cs typeface="Arial"/>
                <a:sym typeface="Arial"/>
              </a:rPr>
              <a:t>. Radarr. https://www.radarr.com/blog/how-taco-bell-uses-social-listening-to-win-hearts/#:~:text=2.,develop%20well%2Dsegmented%20marketing%20strategies.</a:t>
            </a:r>
            <a:endParaRPr sz="1100">
              <a:solidFill>
                <a:schemeClr val="dk2"/>
              </a:solidFill>
              <a:latin typeface="Arial"/>
              <a:ea typeface="Arial"/>
              <a:cs typeface="Arial"/>
              <a:sym typeface="Arial"/>
            </a:endParaRPr>
          </a:p>
          <a:p>
            <a:pPr indent="-12700" lvl="0" marL="355600" rtl="0" algn="l">
              <a:spcBef>
                <a:spcPts val="1200"/>
              </a:spcBef>
              <a:spcAft>
                <a:spcPts val="0"/>
              </a:spcAft>
              <a:buClr>
                <a:schemeClr val="dk2"/>
              </a:buClr>
              <a:buSzPct val="100000"/>
              <a:buFont typeface="Arial"/>
              <a:buNone/>
            </a:pPr>
            <a:r>
              <a:rPr lang="en" sz="1100">
                <a:solidFill>
                  <a:schemeClr val="dk2"/>
                </a:solidFill>
                <a:latin typeface="Arial"/>
                <a:ea typeface="Arial"/>
                <a:cs typeface="Arial"/>
                <a:sym typeface="Arial"/>
              </a:rPr>
              <a:t>Edwards, K. (2024, June 1). </a:t>
            </a:r>
            <a:r>
              <a:rPr i="1" lang="en" sz="1100">
                <a:solidFill>
                  <a:schemeClr val="dk2"/>
                </a:solidFill>
                <a:latin typeface="Arial"/>
                <a:ea typeface="Arial"/>
                <a:cs typeface="Arial"/>
                <a:sym typeface="Arial"/>
              </a:rPr>
              <a:t>Understanding Taco Bell’s target market: Strategies and Demographics</a:t>
            </a:r>
            <a:r>
              <a:rPr lang="en" sz="1100">
                <a:solidFill>
                  <a:schemeClr val="dk2"/>
                </a:solidFill>
                <a:latin typeface="Arial"/>
                <a:ea typeface="Arial"/>
                <a:cs typeface="Arial"/>
                <a:sym typeface="Arial"/>
              </a:rPr>
              <a:t>. Keegan Edwards. https://keeganedwards.com/understanding-taco-bells-target-market-strategies-and-demographics/</a:t>
            </a:r>
            <a:endParaRPr sz="1100">
              <a:solidFill>
                <a:schemeClr val="dk2"/>
              </a:solidFill>
              <a:latin typeface="Arial"/>
              <a:ea typeface="Arial"/>
              <a:cs typeface="Arial"/>
              <a:sym typeface="Arial"/>
            </a:endParaRPr>
          </a:p>
          <a:p>
            <a:pPr indent="-12700" lvl="0" marL="355600" rtl="0" algn="l">
              <a:spcBef>
                <a:spcPts val="1200"/>
              </a:spcBef>
              <a:spcAft>
                <a:spcPts val="0"/>
              </a:spcAft>
              <a:buClr>
                <a:schemeClr val="dk2"/>
              </a:buClr>
              <a:buSzPct val="100000"/>
              <a:buFont typeface="Arial"/>
              <a:buNone/>
            </a:pPr>
            <a:r>
              <a:rPr lang="en" sz="1100">
                <a:solidFill>
                  <a:schemeClr val="dk2"/>
                </a:solidFill>
                <a:latin typeface="Arial"/>
                <a:ea typeface="Arial"/>
                <a:cs typeface="Arial"/>
                <a:sym typeface="Arial"/>
              </a:rPr>
              <a:t>Rafaqat, A. (2024). </a:t>
            </a:r>
            <a:r>
              <a:rPr i="1" lang="en" sz="1100">
                <a:solidFill>
                  <a:schemeClr val="dk2"/>
                </a:solidFill>
                <a:latin typeface="Arial"/>
                <a:ea typeface="Arial"/>
                <a:cs typeface="Arial"/>
                <a:sym typeface="Arial"/>
              </a:rPr>
              <a:t>How many Taco Bell restaurants are in the United States of America (USA) in 2024? everything you need to know</a:t>
            </a:r>
            <a:r>
              <a:rPr lang="en" sz="1100">
                <a:solidFill>
                  <a:schemeClr val="dk2"/>
                </a:solidFill>
                <a:latin typeface="Arial"/>
                <a:ea typeface="Arial"/>
                <a:cs typeface="Arial"/>
                <a:sym typeface="Arial"/>
              </a:rPr>
              <a:t>. RSS. https://www.xmap.ai/blog/how-many-taco-bell-restaurants-are-in-the-united-states-of-america-usa-in-2024-everything-you-need-to-know#:~:text=In%202024%2C%20Taco%20Bell%20boasts,enduring%20appeal%20and%20market%20penetration. </a:t>
            </a:r>
            <a:endParaRPr sz="1100">
              <a:solidFill>
                <a:schemeClr val="dk2"/>
              </a:solidFill>
              <a:latin typeface="Arial"/>
              <a:ea typeface="Arial"/>
              <a:cs typeface="Arial"/>
              <a:sym typeface="Arial"/>
            </a:endParaRPr>
          </a:p>
          <a:p>
            <a:pPr indent="-12700" lvl="0" marL="355600" rtl="0" algn="l">
              <a:spcBef>
                <a:spcPts val="1200"/>
              </a:spcBef>
              <a:spcAft>
                <a:spcPts val="0"/>
              </a:spcAft>
              <a:buClr>
                <a:schemeClr val="dk2"/>
              </a:buClr>
              <a:buSzPct val="100000"/>
              <a:buFont typeface="Arial"/>
              <a:buNone/>
            </a:pPr>
            <a:r>
              <a:rPr lang="en" sz="1100">
                <a:solidFill>
                  <a:schemeClr val="dk2"/>
                </a:solidFill>
                <a:latin typeface="Arial"/>
                <a:ea typeface="Arial"/>
                <a:cs typeface="Arial"/>
                <a:sym typeface="Arial"/>
              </a:rPr>
              <a:t>Cappelli, S. (2023, November 20). </a:t>
            </a:r>
            <a:r>
              <a:rPr i="1" lang="en" sz="1100">
                <a:solidFill>
                  <a:schemeClr val="dk2"/>
                </a:solidFill>
                <a:latin typeface="Arial"/>
                <a:ea typeface="Arial"/>
                <a:cs typeface="Arial"/>
                <a:sym typeface="Arial"/>
              </a:rPr>
              <a:t>Seo and content marketing: How to combine them effectively</a:t>
            </a:r>
            <a:r>
              <a:rPr lang="en" sz="1100">
                <a:solidFill>
                  <a:schemeClr val="dk2"/>
                </a:solidFill>
                <a:latin typeface="Arial"/>
                <a:ea typeface="Arial"/>
                <a:cs typeface="Arial"/>
                <a:sym typeface="Arial"/>
              </a:rPr>
              <a:t>. Semrush Blog. https://www.semrush.com/blog/seo-and-content-marketing/?g_acctid=851-605-1869&amp;g_adid=683861103728&amp;g_adgroupid=168155428541&amp;g_network=g&amp;g_adtype=search&amp;g_campaign=US_SRCH_DSA_Blog_EN_Voyantis_V2&amp;g_keyword=&amp;g_keywordid=aud-1958083458700%3Adsa-2263819780079&amp;g_campaignid=21962554712&amp;kw=&amp;cmp=US_SRCH_DSA_Blog_EN_Voyantis_V2&amp;label=dsa_pagefeed&amp;Network=g&amp;Device=c&amp;utm_content=683861103728&amp;kwid=aud-1958083458700%3Adsa-2263819780079&amp;cmpid=21962554712&amp;agpid=168155428541&amp;BU=Core&amp;extid=113634443217&amp;adpos=&amp;gad_source=1&amp;gclid=CjwKCAiA9vS6BhA9EiwAJpnXwylA-_Ev-zucDs4JftgUd0zSrrl9yd6Qn3COjphrCbBfZzQ2Tfw3NhoCctgQAvD_BwE </a:t>
            </a:r>
            <a:endParaRPr sz="1100">
              <a:solidFill>
                <a:schemeClr val="dk2"/>
              </a:solidFill>
              <a:latin typeface="Arial"/>
              <a:ea typeface="Arial"/>
              <a:cs typeface="Arial"/>
              <a:sym typeface="Arial"/>
            </a:endParaRPr>
          </a:p>
          <a:p>
            <a:pPr indent="-12700" lvl="0" marL="355600" rtl="0" algn="l">
              <a:spcBef>
                <a:spcPts val="1200"/>
              </a:spcBef>
              <a:spcAft>
                <a:spcPts val="0"/>
              </a:spcAft>
              <a:buClr>
                <a:schemeClr val="dk2"/>
              </a:buClr>
              <a:buSzPct val="100000"/>
              <a:buFont typeface="Arial"/>
              <a:buNone/>
            </a:pPr>
            <a:r>
              <a:t/>
            </a:r>
            <a:endParaRPr sz="1100">
              <a:solidFill>
                <a:schemeClr val="dk2"/>
              </a:solidFill>
              <a:latin typeface="Arial"/>
              <a:ea typeface="Arial"/>
              <a:cs typeface="Arial"/>
              <a:sym typeface="Arial"/>
            </a:endParaRPr>
          </a:p>
          <a:p>
            <a:pPr indent="-12700" lvl="0" marL="355600" rtl="0" algn="l">
              <a:spcBef>
                <a:spcPts val="1200"/>
              </a:spcBef>
              <a:spcAft>
                <a:spcPts val="0"/>
              </a:spcAft>
              <a:buNone/>
            </a:pPr>
            <a:r>
              <a:t/>
            </a:r>
            <a:endParaRPr sz="1100">
              <a:solidFill>
                <a:schemeClr val="dk2"/>
              </a:solidFill>
              <a:latin typeface="Arial"/>
              <a:ea typeface="Arial"/>
              <a:cs typeface="Arial"/>
              <a:sym typeface="Arial"/>
            </a:endParaRPr>
          </a:p>
          <a:p>
            <a:pPr indent="-12700" lvl="0" marL="355600" rtl="0" algn="l">
              <a:spcBef>
                <a:spcPts val="1200"/>
              </a:spcBef>
              <a:spcAft>
                <a:spcPts val="0"/>
              </a:spcAft>
              <a:buClr>
                <a:schemeClr val="dk2"/>
              </a:buClr>
              <a:buSzPct val="100000"/>
              <a:buFont typeface="Arial"/>
              <a:buNone/>
            </a:pPr>
            <a:r>
              <a:t/>
            </a:r>
            <a:endParaRPr sz="1100">
              <a:solidFill>
                <a:schemeClr val="dk2"/>
              </a:solidFill>
              <a:latin typeface="Arial"/>
              <a:ea typeface="Arial"/>
              <a:cs typeface="Arial"/>
              <a:sym typeface="Arial"/>
            </a:endParaRPr>
          </a:p>
          <a:p>
            <a:pPr indent="0" lvl="0" marL="0" rtl="0" algn="l">
              <a:spcBef>
                <a:spcPts val="120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rebuchet MS"/>
                <a:ea typeface="Trebuchet MS"/>
                <a:cs typeface="Trebuchet MS"/>
                <a:sym typeface="Trebuchet MS"/>
              </a:rPr>
              <a:t>Business Situation</a:t>
            </a:r>
            <a:endParaRPr>
              <a:latin typeface="Trebuchet MS"/>
              <a:ea typeface="Trebuchet MS"/>
              <a:cs typeface="Trebuchet MS"/>
              <a:sym typeface="Trebuchet MS"/>
            </a:endParaRPr>
          </a:p>
        </p:txBody>
      </p:sp>
      <p:sp>
        <p:nvSpPr>
          <p:cNvPr id="71" name="Google Shape;71;p15"/>
          <p:cNvSpPr txBox="1"/>
          <p:nvPr/>
        </p:nvSpPr>
        <p:spPr>
          <a:xfrm>
            <a:off x="248175" y="1220575"/>
            <a:ext cx="3000000" cy="1757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300">
                <a:solidFill>
                  <a:srgbClr val="7F7F7F"/>
                </a:solidFill>
                <a:latin typeface="Trebuchet MS"/>
                <a:ea typeface="Trebuchet MS"/>
                <a:cs typeface="Trebuchet MS"/>
                <a:sym typeface="Trebuchet MS"/>
              </a:rPr>
              <a:t>FINANCIAL NUMBERS:</a:t>
            </a:r>
            <a:endParaRPr b="1" sz="1300">
              <a:solidFill>
                <a:srgbClr val="7F7F7F"/>
              </a:solidFill>
              <a:latin typeface="Trebuchet MS"/>
              <a:ea typeface="Trebuchet MS"/>
              <a:cs typeface="Trebuchet MS"/>
              <a:sym typeface="Trebuchet MS"/>
            </a:endParaRPr>
          </a:p>
          <a:p>
            <a:pPr indent="0" lvl="0" marL="12700" rtl="0" algn="l">
              <a:lnSpc>
                <a:spcPct val="115000"/>
              </a:lnSpc>
              <a:spcBef>
                <a:spcPts val="1200"/>
              </a:spcBef>
              <a:spcAft>
                <a:spcPts val="0"/>
              </a:spcAft>
              <a:buNone/>
            </a:pPr>
            <a:r>
              <a:rPr lang="en">
                <a:solidFill>
                  <a:srgbClr val="7F7F7F"/>
                </a:solidFill>
                <a:latin typeface="Trebuchet MS"/>
                <a:ea typeface="Trebuchet MS"/>
                <a:cs typeface="Trebuchet MS"/>
                <a:sym typeface="Trebuchet MS"/>
              </a:rPr>
              <a:t>-</a:t>
            </a:r>
            <a:r>
              <a:rPr lang="en" sz="1300">
                <a:solidFill>
                  <a:srgbClr val="7F7F7F"/>
                </a:solidFill>
                <a:latin typeface="Trebuchet MS"/>
                <a:ea typeface="Trebuchet MS"/>
                <a:cs typeface="Trebuchet MS"/>
                <a:sym typeface="Trebuchet MS"/>
              </a:rPr>
              <a:t>Global Sales (as of Sept. 2024): $15,915,000,000</a:t>
            </a:r>
            <a:endParaRPr sz="1300">
              <a:solidFill>
                <a:srgbClr val="7F7F7F"/>
              </a:solidFill>
              <a:latin typeface="Trebuchet MS"/>
              <a:ea typeface="Trebuchet MS"/>
              <a:cs typeface="Trebuchet MS"/>
              <a:sym typeface="Trebuchet MS"/>
            </a:endParaRPr>
          </a:p>
          <a:p>
            <a:pPr indent="0" lvl="0" marL="12700" rtl="0" algn="l">
              <a:lnSpc>
                <a:spcPct val="115000"/>
              </a:lnSpc>
              <a:spcBef>
                <a:spcPts val="0"/>
              </a:spcBef>
              <a:spcAft>
                <a:spcPts val="0"/>
              </a:spcAft>
              <a:buNone/>
            </a:pPr>
            <a:r>
              <a:rPr lang="en">
                <a:solidFill>
                  <a:srgbClr val="7F7F7F"/>
                </a:solidFill>
                <a:latin typeface="Trebuchet MS"/>
                <a:ea typeface="Trebuchet MS"/>
                <a:cs typeface="Trebuchet MS"/>
                <a:sym typeface="Trebuchet MS"/>
              </a:rPr>
              <a:t>-</a:t>
            </a:r>
            <a:r>
              <a:rPr lang="en" sz="1300">
                <a:solidFill>
                  <a:srgbClr val="7F7F7F"/>
                </a:solidFill>
                <a:latin typeface="Trebuchet MS"/>
                <a:ea typeface="Trebuchet MS"/>
                <a:cs typeface="Trebuchet MS"/>
                <a:sym typeface="Trebuchet MS"/>
              </a:rPr>
              <a:t>Total Units (USA): 7,405</a:t>
            </a:r>
            <a:endParaRPr sz="1300">
              <a:solidFill>
                <a:srgbClr val="7F7F7F"/>
              </a:solidFill>
              <a:latin typeface="Trebuchet MS"/>
              <a:ea typeface="Trebuchet MS"/>
              <a:cs typeface="Trebuchet MS"/>
              <a:sym typeface="Trebuchet MS"/>
            </a:endParaRPr>
          </a:p>
          <a:p>
            <a:pPr indent="0" lvl="0" marL="12700" rtl="0" algn="l">
              <a:lnSpc>
                <a:spcPct val="115000"/>
              </a:lnSpc>
              <a:spcBef>
                <a:spcPts val="0"/>
              </a:spcBef>
              <a:spcAft>
                <a:spcPts val="0"/>
              </a:spcAft>
              <a:buNone/>
            </a:pPr>
            <a:r>
              <a:rPr lang="en">
                <a:solidFill>
                  <a:srgbClr val="7F7F7F"/>
                </a:solidFill>
                <a:latin typeface="Trebuchet MS"/>
                <a:ea typeface="Trebuchet MS"/>
                <a:cs typeface="Trebuchet MS"/>
                <a:sym typeface="Trebuchet MS"/>
              </a:rPr>
              <a:t>-</a:t>
            </a:r>
            <a:r>
              <a:rPr lang="en" sz="1300">
                <a:solidFill>
                  <a:srgbClr val="7F7F7F"/>
                </a:solidFill>
                <a:latin typeface="Trebuchet MS"/>
                <a:ea typeface="Trebuchet MS"/>
                <a:cs typeface="Trebuchet MS"/>
                <a:sym typeface="Trebuchet MS"/>
              </a:rPr>
              <a:t>International Units: 1,159</a:t>
            </a:r>
            <a:endParaRPr sz="1300">
              <a:solidFill>
                <a:srgbClr val="7F7F7F"/>
              </a:solidFill>
              <a:latin typeface="Trebuchet MS"/>
              <a:ea typeface="Trebuchet MS"/>
              <a:cs typeface="Trebuchet MS"/>
              <a:sym typeface="Trebuchet MS"/>
            </a:endParaRPr>
          </a:p>
          <a:p>
            <a:pPr indent="0" lvl="0" marL="12700" rtl="0" algn="l">
              <a:lnSpc>
                <a:spcPct val="115000"/>
              </a:lnSpc>
              <a:spcBef>
                <a:spcPts val="0"/>
              </a:spcBef>
              <a:spcAft>
                <a:spcPts val="0"/>
              </a:spcAft>
              <a:buNone/>
            </a:pPr>
            <a:r>
              <a:rPr lang="en">
                <a:solidFill>
                  <a:srgbClr val="7F7F7F"/>
                </a:solidFill>
                <a:latin typeface="Trebuchet MS"/>
                <a:ea typeface="Trebuchet MS"/>
                <a:cs typeface="Trebuchet MS"/>
                <a:sym typeface="Trebuchet MS"/>
              </a:rPr>
              <a:t>-</a:t>
            </a:r>
            <a:r>
              <a:rPr lang="en" sz="1300">
                <a:solidFill>
                  <a:srgbClr val="7F7F7F"/>
                </a:solidFill>
                <a:latin typeface="Trebuchet MS"/>
                <a:ea typeface="Trebuchet MS"/>
                <a:cs typeface="Trebuchet MS"/>
                <a:sym typeface="Trebuchet MS"/>
              </a:rPr>
              <a:t>Total Units (combined): 8,564</a:t>
            </a:r>
            <a:endParaRPr sz="1300">
              <a:solidFill>
                <a:srgbClr val="7F7F7F"/>
              </a:solidFill>
              <a:latin typeface="Trebuchet MS"/>
              <a:ea typeface="Trebuchet MS"/>
              <a:cs typeface="Trebuchet MS"/>
              <a:sym typeface="Trebuchet MS"/>
            </a:endParaRPr>
          </a:p>
        </p:txBody>
      </p:sp>
      <p:sp>
        <p:nvSpPr>
          <p:cNvPr id="72" name="Google Shape;72;p15"/>
          <p:cNvSpPr/>
          <p:nvPr/>
        </p:nvSpPr>
        <p:spPr>
          <a:xfrm>
            <a:off x="169725" y="1217775"/>
            <a:ext cx="2980800" cy="17817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73" name="Google Shape;73;p15"/>
          <p:cNvSpPr txBox="1"/>
          <p:nvPr/>
        </p:nvSpPr>
        <p:spPr>
          <a:xfrm>
            <a:off x="248175" y="3204875"/>
            <a:ext cx="2823900" cy="1434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2"/>
              </a:buClr>
              <a:buSzPts val="1100"/>
              <a:buFont typeface="Arial"/>
              <a:buNone/>
            </a:pPr>
            <a:r>
              <a:rPr b="1" lang="en" sz="1300">
                <a:solidFill>
                  <a:srgbClr val="7F7F7F"/>
                </a:solidFill>
                <a:latin typeface="Trebuchet MS"/>
                <a:ea typeface="Trebuchet MS"/>
                <a:cs typeface="Trebuchet MS"/>
                <a:sym typeface="Trebuchet MS"/>
              </a:rPr>
              <a:t>SOCIAL MEDIA NUMBERS:</a:t>
            </a:r>
            <a:endParaRPr b="1" sz="1300">
              <a:solidFill>
                <a:srgbClr val="7F7F7F"/>
              </a:solidFill>
              <a:latin typeface="Trebuchet MS"/>
              <a:ea typeface="Trebuchet MS"/>
              <a:cs typeface="Trebuchet MS"/>
              <a:sym typeface="Trebuchet MS"/>
            </a:endParaRPr>
          </a:p>
          <a:p>
            <a:pPr indent="0" lvl="0" marL="12700" rtl="0" algn="l">
              <a:lnSpc>
                <a:spcPct val="115000"/>
              </a:lnSpc>
              <a:spcBef>
                <a:spcPts val="1200"/>
              </a:spcBef>
              <a:spcAft>
                <a:spcPts val="0"/>
              </a:spcAft>
              <a:buClr>
                <a:schemeClr val="dk2"/>
              </a:buClr>
              <a:buSzPts val="1100"/>
              <a:buFont typeface="Arial"/>
              <a:buNone/>
            </a:pPr>
            <a:r>
              <a:rPr lang="en">
                <a:solidFill>
                  <a:srgbClr val="7F7F7F"/>
                </a:solidFill>
                <a:latin typeface="Trebuchet MS"/>
                <a:ea typeface="Trebuchet MS"/>
                <a:cs typeface="Trebuchet MS"/>
                <a:sym typeface="Trebuchet MS"/>
              </a:rPr>
              <a:t>-</a:t>
            </a:r>
            <a:r>
              <a:rPr lang="en" sz="1300">
                <a:solidFill>
                  <a:srgbClr val="7F7F7F"/>
                </a:solidFill>
                <a:latin typeface="Trebuchet MS"/>
                <a:ea typeface="Trebuchet MS"/>
                <a:cs typeface="Trebuchet MS"/>
                <a:sym typeface="Trebuchet MS"/>
              </a:rPr>
              <a:t>FOLLOWERS:</a:t>
            </a:r>
            <a:endParaRPr sz="1300">
              <a:solidFill>
                <a:srgbClr val="7F7F7F"/>
              </a:solidFill>
              <a:latin typeface="Trebuchet MS"/>
              <a:ea typeface="Trebuchet MS"/>
              <a:cs typeface="Trebuchet MS"/>
              <a:sym typeface="Trebuchet MS"/>
            </a:endParaRPr>
          </a:p>
          <a:p>
            <a:pPr indent="0" lvl="0" marL="12700" rtl="0" algn="l">
              <a:lnSpc>
                <a:spcPct val="115000"/>
              </a:lnSpc>
              <a:spcBef>
                <a:spcPts val="0"/>
              </a:spcBef>
              <a:spcAft>
                <a:spcPts val="0"/>
              </a:spcAft>
              <a:buClr>
                <a:schemeClr val="dk2"/>
              </a:buClr>
              <a:buSzPts val="1100"/>
              <a:buFont typeface="Arial"/>
              <a:buNone/>
            </a:pPr>
            <a:r>
              <a:rPr lang="en">
                <a:solidFill>
                  <a:srgbClr val="7F7F7F"/>
                </a:solidFill>
                <a:latin typeface="Trebuchet MS"/>
                <a:ea typeface="Trebuchet MS"/>
                <a:cs typeface="Trebuchet MS"/>
                <a:sym typeface="Trebuchet MS"/>
              </a:rPr>
              <a:t>-</a:t>
            </a:r>
            <a:r>
              <a:rPr lang="en" sz="1300">
                <a:solidFill>
                  <a:srgbClr val="7F7F7F"/>
                </a:solidFill>
                <a:latin typeface="Trebuchet MS"/>
                <a:ea typeface="Trebuchet MS"/>
                <a:cs typeface="Trebuchet MS"/>
                <a:sym typeface="Trebuchet MS"/>
              </a:rPr>
              <a:t>IG: 1.6 Million</a:t>
            </a:r>
            <a:endParaRPr sz="1300">
              <a:solidFill>
                <a:srgbClr val="7F7F7F"/>
              </a:solidFill>
              <a:latin typeface="Trebuchet MS"/>
              <a:ea typeface="Trebuchet MS"/>
              <a:cs typeface="Trebuchet MS"/>
              <a:sym typeface="Trebuchet MS"/>
            </a:endParaRPr>
          </a:p>
          <a:p>
            <a:pPr indent="0" lvl="0" marL="12700" rtl="0" algn="l">
              <a:lnSpc>
                <a:spcPct val="115000"/>
              </a:lnSpc>
              <a:spcBef>
                <a:spcPts val="0"/>
              </a:spcBef>
              <a:spcAft>
                <a:spcPts val="0"/>
              </a:spcAft>
              <a:buClr>
                <a:schemeClr val="dk2"/>
              </a:buClr>
              <a:buSzPts val="1100"/>
              <a:buFont typeface="Arial"/>
              <a:buNone/>
            </a:pPr>
            <a:r>
              <a:rPr lang="en">
                <a:solidFill>
                  <a:srgbClr val="7F7F7F"/>
                </a:solidFill>
                <a:latin typeface="Trebuchet MS"/>
                <a:ea typeface="Trebuchet MS"/>
                <a:cs typeface="Trebuchet MS"/>
                <a:sym typeface="Trebuchet MS"/>
              </a:rPr>
              <a:t>-</a:t>
            </a:r>
            <a:r>
              <a:rPr lang="en" sz="1300">
                <a:solidFill>
                  <a:srgbClr val="7F7F7F"/>
                </a:solidFill>
                <a:latin typeface="Trebuchet MS"/>
                <a:ea typeface="Trebuchet MS"/>
                <a:cs typeface="Trebuchet MS"/>
                <a:sym typeface="Trebuchet MS"/>
              </a:rPr>
              <a:t>X: 1.9 Million</a:t>
            </a:r>
            <a:endParaRPr sz="1300">
              <a:solidFill>
                <a:srgbClr val="7F7F7F"/>
              </a:solidFill>
              <a:latin typeface="Trebuchet MS"/>
              <a:ea typeface="Trebuchet MS"/>
              <a:cs typeface="Trebuchet MS"/>
              <a:sym typeface="Trebuchet MS"/>
            </a:endParaRPr>
          </a:p>
          <a:p>
            <a:pPr indent="0" lvl="0" marL="12700" rtl="0" algn="l">
              <a:lnSpc>
                <a:spcPct val="115000"/>
              </a:lnSpc>
              <a:spcBef>
                <a:spcPts val="0"/>
              </a:spcBef>
              <a:spcAft>
                <a:spcPts val="0"/>
              </a:spcAft>
              <a:buClr>
                <a:schemeClr val="dk2"/>
              </a:buClr>
              <a:buSzPts val="1100"/>
              <a:buFont typeface="Arial"/>
              <a:buNone/>
            </a:pPr>
            <a:r>
              <a:rPr lang="en">
                <a:solidFill>
                  <a:srgbClr val="7F7F7F"/>
                </a:solidFill>
                <a:latin typeface="Trebuchet MS"/>
                <a:ea typeface="Trebuchet MS"/>
                <a:cs typeface="Trebuchet MS"/>
                <a:sym typeface="Trebuchet MS"/>
              </a:rPr>
              <a:t>-</a:t>
            </a:r>
            <a:r>
              <a:rPr lang="en" sz="1300">
                <a:solidFill>
                  <a:srgbClr val="7F7F7F"/>
                </a:solidFill>
                <a:latin typeface="Trebuchet MS"/>
                <a:ea typeface="Trebuchet MS"/>
                <a:cs typeface="Trebuchet MS"/>
                <a:sym typeface="Trebuchet MS"/>
              </a:rPr>
              <a:t>FB: 9.5 Million</a:t>
            </a:r>
            <a:endParaRPr sz="1300">
              <a:solidFill>
                <a:srgbClr val="7F7F7F"/>
              </a:solidFill>
              <a:latin typeface="Trebuchet MS"/>
              <a:ea typeface="Trebuchet MS"/>
              <a:cs typeface="Trebuchet MS"/>
              <a:sym typeface="Trebuchet MS"/>
            </a:endParaRPr>
          </a:p>
          <a:p>
            <a:pPr indent="0" lvl="0" marL="12700" rtl="0" algn="l">
              <a:lnSpc>
                <a:spcPct val="115000"/>
              </a:lnSpc>
              <a:spcBef>
                <a:spcPts val="0"/>
              </a:spcBef>
              <a:spcAft>
                <a:spcPts val="0"/>
              </a:spcAft>
              <a:buClr>
                <a:schemeClr val="dk2"/>
              </a:buClr>
              <a:buSzPts val="1100"/>
              <a:buFont typeface="Arial"/>
              <a:buNone/>
            </a:pPr>
            <a:r>
              <a:rPr lang="en">
                <a:solidFill>
                  <a:srgbClr val="7F7F7F"/>
                </a:solidFill>
                <a:latin typeface="Trebuchet MS"/>
                <a:ea typeface="Trebuchet MS"/>
                <a:cs typeface="Trebuchet MS"/>
                <a:sym typeface="Trebuchet MS"/>
              </a:rPr>
              <a:t>-</a:t>
            </a:r>
            <a:r>
              <a:rPr lang="en" sz="1300">
                <a:solidFill>
                  <a:srgbClr val="7F7F7F"/>
                </a:solidFill>
                <a:latin typeface="Trebuchet MS"/>
                <a:ea typeface="Trebuchet MS"/>
                <a:cs typeface="Trebuchet MS"/>
                <a:sym typeface="Trebuchet MS"/>
              </a:rPr>
              <a:t>Tik Tok: 3.3 Million</a:t>
            </a:r>
            <a:endParaRPr sz="1300">
              <a:solidFill>
                <a:srgbClr val="7F7F7F"/>
              </a:solidFill>
              <a:latin typeface="Trebuchet MS"/>
              <a:ea typeface="Trebuchet MS"/>
              <a:cs typeface="Trebuchet MS"/>
              <a:sym typeface="Trebuchet MS"/>
            </a:endParaRPr>
          </a:p>
          <a:p>
            <a:pPr indent="0" lvl="0" marL="0" rtl="0" algn="l">
              <a:spcBef>
                <a:spcPts val="0"/>
              </a:spcBef>
              <a:spcAft>
                <a:spcPts val="0"/>
              </a:spcAft>
              <a:buNone/>
            </a:pPr>
            <a:r>
              <a:t/>
            </a:r>
            <a:endParaRPr sz="1800">
              <a:solidFill>
                <a:schemeClr val="lt2"/>
              </a:solidFill>
              <a:latin typeface="Trebuchet MS"/>
              <a:ea typeface="Trebuchet MS"/>
              <a:cs typeface="Trebuchet MS"/>
              <a:sym typeface="Trebuchet MS"/>
            </a:endParaRPr>
          </a:p>
        </p:txBody>
      </p:sp>
      <p:sp>
        <p:nvSpPr>
          <p:cNvPr id="74" name="Google Shape;74;p15"/>
          <p:cNvSpPr/>
          <p:nvPr/>
        </p:nvSpPr>
        <p:spPr>
          <a:xfrm>
            <a:off x="111875" y="3148825"/>
            <a:ext cx="2734200" cy="18939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sp>
        <p:nvSpPr>
          <p:cNvPr id="75" name="Google Shape;75;p15"/>
          <p:cNvSpPr txBox="1"/>
          <p:nvPr/>
        </p:nvSpPr>
        <p:spPr>
          <a:xfrm>
            <a:off x="6129650" y="672300"/>
            <a:ext cx="1882500" cy="2599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2"/>
              </a:buClr>
              <a:buSzPts val="1100"/>
              <a:buFont typeface="Arial"/>
              <a:buNone/>
            </a:pPr>
            <a:r>
              <a:rPr b="1" lang="en" sz="1300">
                <a:solidFill>
                  <a:srgbClr val="7F7F7F"/>
                </a:solidFill>
                <a:latin typeface="Trebuchet MS"/>
                <a:ea typeface="Trebuchet MS"/>
                <a:cs typeface="Trebuchet MS"/>
                <a:sym typeface="Trebuchet MS"/>
              </a:rPr>
              <a:t>MAIN COMPETITORS:</a:t>
            </a:r>
            <a:endParaRPr b="1" sz="1300">
              <a:solidFill>
                <a:srgbClr val="7F7F7F"/>
              </a:solidFill>
              <a:latin typeface="Trebuchet MS"/>
              <a:ea typeface="Trebuchet MS"/>
              <a:cs typeface="Trebuchet MS"/>
              <a:sym typeface="Trebuchet MS"/>
            </a:endParaRPr>
          </a:p>
          <a:p>
            <a:pPr indent="0" lvl="0" marL="0" rtl="0" algn="l">
              <a:lnSpc>
                <a:spcPct val="115000"/>
              </a:lnSpc>
              <a:spcBef>
                <a:spcPts val="1200"/>
              </a:spcBef>
              <a:spcAft>
                <a:spcPts val="0"/>
              </a:spcAft>
              <a:buClr>
                <a:schemeClr val="dk2"/>
              </a:buClr>
              <a:buSzPts val="1100"/>
              <a:buFont typeface="Arial"/>
              <a:buNone/>
            </a:pPr>
            <a:r>
              <a:rPr lang="en" sz="1800">
                <a:solidFill>
                  <a:srgbClr val="7F7F7F"/>
                </a:solidFill>
                <a:latin typeface="Trebuchet MS"/>
                <a:ea typeface="Trebuchet MS"/>
                <a:cs typeface="Trebuchet MS"/>
                <a:sym typeface="Trebuchet MS"/>
              </a:rPr>
              <a:t>-</a:t>
            </a:r>
            <a:r>
              <a:rPr lang="en" sz="1300">
                <a:solidFill>
                  <a:srgbClr val="7F7F7F"/>
                </a:solidFill>
                <a:latin typeface="Trebuchet MS"/>
                <a:ea typeface="Trebuchet MS"/>
                <a:cs typeface="Trebuchet MS"/>
                <a:sym typeface="Trebuchet MS"/>
              </a:rPr>
              <a:t>McDonalds</a:t>
            </a:r>
            <a:endParaRPr sz="1300">
              <a:solidFill>
                <a:srgbClr val="7F7F7F"/>
              </a:solidFill>
              <a:latin typeface="Trebuchet MS"/>
              <a:ea typeface="Trebuchet MS"/>
              <a:cs typeface="Trebuchet MS"/>
              <a:sym typeface="Trebuchet MS"/>
            </a:endParaRPr>
          </a:p>
          <a:p>
            <a:pPr indent="0" lvl="0" marL="0" rtl="0" algn="l">
              <a:lnSpc>
                <a:spcPct val="115000"/>
              </a:lnSpc>
              <a:spcBef>
                <a:spcPts val="1200"/>
              </a:spcBef>
              <a:spcAft>
                <a:spcPts val="0"/>
              </a:spcAft>
              <a:buClr>
                <a:schemeClr val="dk2"/>
              </a:buClr>
              <a:buSzPts val="1100"/>
              <a:buFont typeface="Arial"/>
              <a:buNone/>
            </a:pPr>
            <a:r>
              <a:rPr lang="en" sz="1800">
                <a:solidFill>
                  <a:srgbClr val="7F7F7F"/>
                </a:solidFill>
                <a:latin typeface="Trebuchet MS"/>
                <a:ea typeface="Trebuchet MS"/>
                <a:cs typeface="Trebuchet MS"/>
                <a:sym typeface="Trebuchet MS"/>
              </a:rPr>
              <a:t>-</a:t>
            </a:r>
            <a:r>
              <a:rPr lang="en" sz="1300">
                <a:solidFill>
                  <a:srgbClr val="7F7F7F"/>
                </a:solidFill>
                <a:latin typeface="Trebuchet MS"/>
                <a:ea typeface="Trebuchet MS"/>
                <a:cs typeface="Trebuchet MS"/>
                <a:sym typeface="Trebuchet MS"/>
              </a:rPr>
              <a:t>Wendy’s</a:t>
            </a:r>
            <a:endParaRPr sz="1300">
              <a:solidFill>
                <a:srgbClr val="7F7F7F"/>
              </a:solidFill>
              <a:latin typeface="Trebuchet MS"/>
              <a:ea typeface="Trebuchet MS"/>
              <a:cs typeface="Trebuchet MS"/>
              <a:sym typeface="Trebuchet MS"/>
            </a:endParaRPr>
          </a:p>
          <a:p>
            <a:pPr indent="0" lvl="0" marL="0" rtl="0" algn="l">
              <a:lnSpc>
                <a:spcPct val="115000"/>
              </a:lnSpc>
              <a:spcBef>
                <a:spcPts val="1200"/>
              </a:spcBef>
              <a:spcAft>
                <a:spcPts val="0"/>
              </a:spcAft>
              <a:buClr>
                <a:schemeClr val="dk2"/>
              </a:buClr>
              <a:buSzPts val="1100"/>
              <a:buFont typeface="Arial"/>
              <a:buNone/>
            </a:pPr>
            <a:r>
              <a:rPr lang="en" sz="1800">
                <a:solidFill>
                  <a:srgbClr val="7F7F7F"/>
                </a:solidFill>
                <a:latin typeface="Trebuchet MS"/>
                <a:ea typeface="Trebuchet MS"/>
                <a:cs typeface="Trebuchet MS"/>
                <a:sym typeface="Trebuchet MS"/>
              </a:rPr>
              <a:t>-</a:t>
            </a:r>
            <a:r>
              <a:rPr lang="en" sz="1300">
                <a:solidFill>
                  <a:srgbClr val="7F7F7F"/>
                </a:solidFill>
                <a:latin typeface="Trebuchet MS"/>
                <a:ea typeface="Trebuchet MS"/>
                <a:cs typeface="Trebuchet MS"/>
                <a:sym typeface="Trebuchet MS"/>
              </a:rPr>
              <a:t>KFC</a:t>
            </a:r>
            <a:endParaRPr sz="1300">
              <a:solidFill>
                <a:srgbClr val="7F7F7F"/>
              </a:solidFill>
              <a:latin typeface="Trebuchet MS"/>
              <a:ea typeface="Trebuchet MS"/>
              <a:cs typeface="Trebuchet MS"/>
              <a:sym typeface="Trebuchet MS"/>
            </a:endParaRPr>
          </a:p>
          <a:p>
            <a:pPr indent="0" lvl="0" marL="0" rtl="0" algn="l">
              <a:lnSpc>
                <a:spcPct val="115000"/>
              </a:lnSpc>
              <a:spcBef>
                <a:spcPts val="1200"/>
              </a:spcBef>
              <a:spcAft>
                <a:spcPts val="0"/>
              </a:spcAft>
              <a:buClr>
                <a:schemeClr val="dk2"/>
              </a:buClr>
              <a:buSzPts val="1100"/>
              <a:buFont typeface="Arial"/>
              <a:buNone/>
            </a:pPr>
            <a:r>
              <a:rPr lang="en" sz="1800">
                <a:solidFill>
                  <a:srgbClr val="7F7F7F"/>
                </a:solidFill>
                <a:latin typeface="Trebuchet MS"/>
                <a:ea typeface="Trebuchet MS"/>
                <a:cs typeface="Trebuchet MS"/>
                <a:sym typeface="Trebuchet MS"/>
              </a:rPr>
              <a:t>-</a:t>
            </a:r>
            <a:r>
              <a:rPr lang="en" sz="1300">
                <a:solidFill>
                  <a:srgbClr val="7F7F7F"/>
                </a:solidFill>
                <a:latin typeface="Trebuchet MS"/>
                <a:ea typeface="Trebuchet MS"/>
                <a:cs typeface="Trebuchet MS"/>
                <a:sym typeface="Trebuchet MS"/>
              </a:rPr>
              <a:t>Del Taco</a:t>
            </a:r>
            <a:endParaRPr sz="1300">
              <a:solidFill>
                <a:srgbClr val="7F7F7F"/>
              </a:solidFill>
              <a:latin typeface="Trebuchet MS"/>
              <a:ea typeface="Trebuchet MS"/>
              <a:cs typeface="Trebuchet MS"/>
              <a:sym typeface="Trebuchet MS"/>
            </a:endParaRPr>
          </a:p>
          <a:p>
            <a:pPr indent="0" lvl="0" marL="0" rtl="0" algn="l">
              <a:lnSpc>
                <a:spcPct val="115000"/>
              </a:lnSpc>
              <a:spcBef>
                <a:spcPts val="1200"/>
              </a:spcBef>
              <a:spcAft>
                <a:spcPts val="0"/>
              </a:spcAft>
              <a:buClr>
                <a:schemeClr val="dk2"/>
              </a:buClr>
              <a:buSzPts val="1100"/>
              <a:buFont typeface="Arial"/>
              <a:buNone/>
            </a:pPr>
            <a:r>
              <a:rPr lang="en" sz="1800">
                <a:solidFill>
                  <a:srgbClr val="7F7F7F"/>
                </a:solidFill>
                <a:latin typeface="Trebuchet MS"/>
                <a:ea typeface="Trebuchet MS"/>
                <a:cs typeface="Trebuchet MS"/>
                <a:sym typeface="Trebuchet MS"/>
              </a:rPr>
              <a:t>-</a:t>
            </a:r>
            <a:r>
              <a:rPr lang="en" sz="1300">
                <a:solidFill>
                  <a:srgbClr val="7F7F7F"/>
                </a:solidFill>
                <a:latin typeface="Trebuchet MS"/>
                <a:ea typeface="Trebuchet MS"/>
                <a:cs typeface="Trebuchet MS"/>
                <a:sym typeface="Trebuchet MS"/>
              </a:rPr>
              <a:t>Chipotle</a:t>
            </a:r>
            <a:endParaRPr sz="1300">
              <a:solidFill>
                <a:srgbClr val="7F7F7F"/>
              </a:solidFill>
              <a:latin typeface="Trebuchet MS"/>
              <a:ea typeface="Trebuchet MS"/>
              <a:cs typeface="Trebuchet MS"/>
              <a:sym typeface="Trebuchet MS"/>
            </a:endParaRPr>
          </a:p>
          <a:p>
            <a:pPr indent="0" lvl="0" marL="0" rtl="0" algn="l">
              <a:spcBef>
                <a:spcPts val="0"/>
              </a:spcBef>
              <a:spcAft>
                <a:spcPts val="0"/>
              </a:spcAft>
              <a:buNone/>
            </a:pPr>
            <a:r>
              <a:t/>
            </a:r>
            <a:endParaRPr sz="1800">
              <a:solidFill>
                <a:schemeClr val="lt2"/>
              </a:solidFill>
              <a:latin typeface="Trebuchet MS"/>
              <a:ea typeface="Trebuchet MS"/>
              <a:cs typeface="Trebuchet MS"/>
              <a:sym typeface="Trebuchet MS"/>
            </a:endParaRPr>
          </a:p>
        </p:txBody>
      </p:sp>
      <p:sp>
        <p:nvSpPr>
          <p:cNvPr id="76" name="Google Shape;76;p15"/>
          <p:cNvSpPr/>
          <p:nvPr/>
        </p:nvSpPr>
        <p:spPr>
          <a:xfrm>
            <a:off x="6051025" y="672300"/>
            <a:ext cx="1905000" cy="26445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ource Sans Pro"/>
              <a:ea typeface="Source Sans Pro"/>
              <a:cs typeface="Source Sans Pro"/>
              <a:sym typeface="Source Sans Pro"/>
            </a:endParaRPr>
          </a:p>
        </p:txBody>
      </p:sp>
      <p:pic>
        <p:nvPicPr>
          <p:cNvPr id="77" name="Google Shape;77;p15"/>
          <p:cNvPicPr preferRelativeResize="0"/>
          <p:nvPr/>
        </p:nvPicPr>
        <p:blipFill>
          <a:blip r:embed="rId3">
            <a:alphaModFix/>
          </a:blip>
          <a:stretch>
            <a:fillRect/>
          </a:stretch>
        </p:blipFill>
        <p:spPr>
          <a:xfrm>
            <a:off x="3305725" y="3372875"/>
            <a:ext cx="2880625" cy="16137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6"/>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rebuchet MS"/>
                <a:ea typeface="Trebuchet MS"/>
                <a:cs typeface="Trebuchet MS"/>
                <a:sym typeface="Trebuchet MS"/>
              </a:rPr>
              <a:t>Target Audiences</a:t>
            </a:r>
            <a:endParaRPr>
              <a:latin typeface="Trebuchet MS"/>
              <a:ea typeface="Trebuchet MS"/>
              <a:cs typeface="Trebuchet MS"/>
              <a:sym typeface="Trebuchet MS"/>
            </a:endParaRPr>
          </a:p>
        </p:txBody>
      </p:sp>
      <p:sp>
        <p:nvSpPr>
          <p:cNvPr id="83" name="Google Shape;83;p16"/>
          <p:cNvSpPr txBox="1"/>
          <p:nvPr/>
        </p:nvSpPr>
        <p:spPr>
          <a:xfrm>
            <a:off x="694750" y="1355900"/>
            <a:ext cx="7384800" cy="324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300">
                <a:solidFill>
                  <a:srgbClr val="7F7F7F"/>
                </a:solidFill>
                <a:latin typeface="Trebuchet MS"/>
                <a:ea typeface="Trebuchet MS"/>
                <a:cs typeface="Trebuchet MS"/>
                <a:sym typeface="Trebuchet MS"/>
              </a:rPr>
              <a:t>Primary Audience:</a:t>
            </a:r>
            <a:endParaRPr sz="2300">
              <a:solidFill>
                <a:srgbClr val="7F7F7F"/>
              </a:solidFill>
              <a:latin typeface="Trebuchet MS"/>
              <a:ea typeface="Trebuchet MS"/>
              <a:cs typeface="Trebuchet MS"/>
              <a:sym typeface="Trebuchet MS"/>
            </a:endParaRPr>
          </a:p>
          <a:p>
            <a:pPr indent="0" lvl="0" marL="12700" rtl="0" algn="l">
              <a:lnSpc>
                <a:spcPct val="115000"/>
              </a:lnSpc>
              <a:spcBef>
                <a:spcPts val="1200"/>
              </a:spcBef>
              <a:spcAft>
                <a:spcPts val="0"/>
              </a:spcAft>
              <a:buNone/>
            </a:pPr>
            <a:r>
              <a:rPr lang="en" sz="1800">
                <a:solidFill>
                  <a:srgbClr val="7F7F7F"/>
                </a:solidFill>
                <a:latin typeface="Trebuchet MS"/>
                <a:ea typeface="Trebuchet MS"/>
                <a:cs typeface="Trebuchet MS"/>
                <a:sym typeface="Trebuchet MS"/>
              </a:rPr>
              <a:t>-Taco Bell’s main audience is young adults (Both Gen-Z and Millenials) between the ages of 18-34, who enjoy fast food.</a:t>
            </a:r>
            <a:endParaRPr sz="1800">
              <a:solidFill>
                <a:srgbClr val="7F7F7F"/>
              </a:solidFill>
              <a:latin typeface="Trebuchet MS"/>
              <a:ea typeface="Trebuchet MS"/>
              <a:cs typeface="Trebuchet MS"/>
              <a:sym typeface="Trebuchet MS"/>
            </a:endParaRPr>
          </a:p>
          <a:p>
            <a:pPr indent="0" lvl="0" marL="12700" rtl="0" algn="l">
              <a:lnSpc>
                <a:spcPct val="115000"/>
              </a:lnSpc>
              <a:spcBef>
                <a:spcPts val="1200"/>
              </a:spcBef>
              <a:spcAft>
                <a:spcPts val="0"/>
              </a:spcAft>
              <a:buNone/>
            </a:pPr>
            <a:r>
              <a:rPr lang="en" sz="1800">
                <a:solidFill>
                  <a:srgbClr val="7F7F7F"/>
                </a:solidFill>
                <a:latin typeface="Trebuchet MS"/>
                <a:ea typeface="Trebuchet MS"/>
                <a:cs typeface="Trebuchet MS"/>
                <a:sym typeface="Trebuchet MS"/>
              </a:rPr>
              <a:t>-They enjoy eating tacos especially late at night. They are mostly young professionals who are living out on their own, and at times might feel lazy to cook.</a:t>
            </a:r>
            <a:endParaRPr sz="1800">
              <a:solidFill>
                <a:srgbClr val="7F7F7F"/>
              </a:solidFill>
              <a:latin typeface="Trebuchet MS"/>
              <a:ea typeface="Trebuchet MS"/>
              <a:cs typeface="Trebuchet MS"/>
              <a:sym typeface="Trebuchet MS"/>
            </a:endParaRPr>
          </a:p>
          <a:p>
            <a:pPr indent="0" lvl="0" marL="12700" rtl="0" algn="l">
              <a:lnSpc>
                <a:spcPct val="115000"/>
              </a:lnSpc>
              <a:spcBef>
                <a:spcPts val="1200"/>
              </a:spcBef>
              <a:spcAft>
                <a:spcPts val="0"/>
              </a:spcAft>
              <a:buNone/>
            </a:pPr>
            <a:r>
              <a:rPr lang="en" sz="1800">
                <a:solidFill>
                  <a:srgbClr val="7F7F7F"/>
                </a:solidFill>
                <a:latin typeface="Trebuchet MS"/>
                <a:ea typeface="Trebuchet MS"/>
                <a:cs typeface="Trebuchet MS"/>
                <a:sym typeface="Trebuchet MS"/>
              </a:rPr>
              <a:t>- They enjoy going to happy hours, enjoy trying new foods, and frequent their respective city’s nightlife. </a:t>
            </a:r>
            <a:endParaRPr sz="1800">
              <a:solidFill>
                <a:srgbClr val="7F7F7F"/>
              </a:solidFill>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7"/>
          <p:cNvSpPr txBox="1"/>
          <p:nvPr>
            <p:ph type="title"/>
          </p:nvPr>
        </p:nvSpPr>
        <p:spPr>
          <a:xfrm>
            <a:off x="98325" y="1305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rebuchet MS"/>
                <a:ea typeface="Trebuchet MS"/>
                <a:cs typeface="Trebuchet MS"/>
                <a:sym typeface="Trebuchet MS"/>
              </a:rPr>
              <a:t>Audience Persona</a:t>
            </a:r>
            <a:endParaRPr>
              <a:latin typeface="Trebuchet MS"/>
              <a:ea typeface="Trebuchet MS"/>
              <a:cs typeface="Trebuchet MS"/>
              <a:sym typeface="Trebuchet MS"/>
            </a:endParaRPr>
          </a:p>
        </p:txBody>
      </p:sp>
      <p:graphicFrame>
        <p:nvGraphicFramePr>
          <p:cNvPr id="89" name="Google Shape;89;p17"/>
          <p:cNvGraphicFramePr/>
          <p:nvPr/>
        </p:nvGraphicFramePr>
        <p:xfrm>
          <a:off x="-66125" y="739038"/>
          <a:ext cx="3000000" cy="3000000"/>
        </p:xfrm>
        <a:graphic>
          <a:graphicData uri="http://schemas.openxmlformats.org/drawingml/2006/table">
            <a:tbl>
              <a:tblPr>
                <a:noFill/>
                <a:tableStyleId>{D42CAAFE-45EC-484A-BA95-BC8E92FCD821}</a:tableStyleId>
              </a:tblPr>
              <a:tblGrid>
                <a:gridCol w="1996725"/>
                <a:gridCol w="1996725"/>
              </a:tblGrid>
              <a:tr h="338550">
                <a:tc>
                  <a:txBody>
                    <a:bodyPr/>
                    <a:lstStyle/>
                    <a:p>
                      <a:pPr indent="0" lvl="0" marL="0" rtl="0" algn="l">
                        <a:spcBef>
                          <a:spcPts val="0"/>
                        </a:spcBef>
                        <a:spcAft>
                          <a:spcPts val="0"/>
                        </a:spcAft>
                        <a:buNone/>
                      </a:pPr>
                      <a:r>
                        <a:rPr b="1" lang="en" sz="1100"/>
                        <a:t>Name</a:t>
                      </a:r>
                      <a:endParaRPr b="1" sz="1100"/>
                    </a:p>
                  </a:txBody>
                  <a:tcPr marT="91425" marB="91425" marR="91425" marL="91425"/>
                </a:tc>
                <a:tc>
                  <a:txBody>
                    <a:bodyPr/>
                    <a:lstStyle/>
                    <a:p>
                      <a:pPr indent="0" lvl="0" marL="0" rtl="0" algn="l">
                        <a:spcBef>
                          <a:spcPts val="0"/>
                        </a:spcBef>
                        <a:spcAft>
                          <a:spcPts val="0"/>
                        </a:spcAft>
                        <a:buNone/>
                      </a:pPr>
                      <a:r>
                        <a:rPr lang="en" sz="1100"/>
                        <a:t>John</a:t>
                      </a:r>
                      <a:endParaRPr sz="1100"/>
                    </a:p>
                  </a:txBody>
                  <a:tcPr marT="91425" marB="91425" marR="91425" marL="91425"/>
                </a:tc>
              </a:tr>
              <a:tr h="331225">
                <a:tc>
                  <a:txBody>
                    <a:bodyPr/>
                    <a:lstStyle/>
                    <a:p>
                      <a:pPr indent="0" lvl="0" marL="0" rtl="0" algn="l">
                        <a:spcBef>
                          <a:spcPts val="0"/>
                        </a:spcBef>
                        <a:spcAft>
                          <a:spcPts val="0"/>
                        </a:spcAft>
                        <a:buNone/>
                      </a:pPr>
                      <a:r>
                        <a:rPr b="1" lang="en" sz="1100"/>
                        <a:t>Gender</a:t>
                      </a:r>
                      <a:endParaRPr b="1" sz="1100"/>
                    </a:p>
                  </a:txBody>
                  <a:tcPr marT="91425" marB="91425" marR="91425" marL="91425"/>
                </a:tc>
                <a:tc>
                  <a:txBody>
                    <a:bodyPr/>
                    <a:lstStyle/>
                    <a:p>
                      <a:pPr indent="0" lvl="0" marL="0" rtl="0" algn="l">
                        <a:spcBef>
                          <a:spcPts val="0"/>
                        </a:spcBef>
                        <a:spcAft>
                          <a:spcPts val="0"/>
                        </a:spcAft>
                        <a:buNone/>
                      </a:pPr>
                      <a:r>
                        <a:rPr lang="en" sz="1100"/>
                        <a:t>Male</a:t>
                      </a:r>
                      <a:endParaRPr sz="1100"/>
                    </a:p>
                  </a:txBody>
                  <a:tcPr marT="91425" marB="91425" marR="91425" marL="91425"/>
                </a:tc>
              </a:tr>
              <a:tr h="331225">
                <a:tc>
                  <a:txBody>
                    <a:bodyPr/>
                    <a:lstStyle/>
                    <a:p>
                      <a:pPr indent="0" lvl="0" marL="0" rtl="0" algn="l">
                        <a:spcBef>
                          <a:spcPts val="0"/>
                        </a:spcBef>
                        <a:spcAft>
                          <a:spcPts val="0"/>
                        </a:spcAft>
                        <a:buNone/>
                      </a:pPr>
                      <a:r>
                        <a:rPr b="1" lang="en" sz="1100"/>
                        <a:t>Age</a:t>
                      </a:r>
                      <a:endParaRPr b="1" sz="1100"/>
                    </a:p>
                  </a:txBody>
                  <a:tcPr marT="91425" marB="91425" marR="91425" marL="91425"/>
                </a:tc>
                <a:tc>
                  <a:txBody>
                    <a:bodyPr/>
                    <a:lstStyle/>
                    <a:p>
                      <a:pPr indent="0" lvl="0" marL="0" rtl="0" algn="l">
                        <a:spcBef>
                          <a:spcPts val="0"/>
                        </a:spcBef>
                        <a:spcAft>
                          <a:spcPts val="0"/>
                        </a:spcAft>
                        <a:buNone/>
                      </a:pPr>
                      <a:r>
                        <a:rPr lang="en" sz="1100"/>
                        <a:t>24 years old</a:t>
                      </a:r>
                      <a:endParaRPr sz="1100"/>
                    </a:p>
                  </a:txBody>
                  <a:tcPr marT="91425" marB="91425" marR="91425" marL="91425"/>
                </a:tc>
              </a:tr>
              <a:tr h="496850">
                <a:tc>
                  <a:txBody>
                    <a:bodyPr/>
                    <a:lstStyle/>
                    <a:p>
                      <a:pPr indent="0" lvl="0" marL="0" rtl="0" algn="l">
                        <a:spcBef>
                          <a:spcPts val="0"/>
                        </a:spcBef>
                        <a:spcAft>
                          <a:spcPts val="0"/>
                        </a:spcAft>
                        <a:buNone/>
                      </a:pPr>
                      <a:r>
                        <a:rPr b="1" lang="en" sz="1100"/>
                        <a:t>Education/Profession</a:t>
                      </a:r>
                      <a:endParaRPr b="1" sz="1100"/>
                    </a:p>
                  </a:txBody>
                  <a:tcPr marT="91425" marB="91425" marR="91425" marL="91425"/>
                </a:tc>
                <a:tc>
                  <a:txBody>
                    <a:bodyPr/>
                    <a:lstStyle/>
                    <a:p>
                      <a:pPr indent="0" lvl="0" marL="0" rtl="0" algn="l">
                        <a:spcBef>
                          <a:spcPts val="0"/>
                        </a:spcBef>
                        <a:spcAft>
                          <a:spcPts val="0"/>
                        </a:spcAft>
                        <a:buNone/>
                      </a:pPr>
                      <a:r>
                        <a:rPr lang="en" sz="1100"/>
                        <a:t>Bachelors, just started working as a tech consultant</a:t>
                      </a:r>
                      <a:endParaRPr sz="1100"/>
                    </a:p>
                  </a:txBody>
                  <a:tcPr marT="91425" marB="91425" marR="91425" marL="91425"/>
                </a:tc>
              </a:tr>
              <a:tr h="331225">
                <a:tc>
                  <a:txBody>
                    <a:bodyPr/>
                    <a:lstStyle/>
                    <a:p>
                      <a:pPr indent="0" lvl="0" marL="0" rtl="0" algn="l">
                        <a:spcBef>
                          <a:spcPts val="0"/>
                        </a:spcBef>
                        <a:spcAft>
                          <a:spcPts val="0"/>
                        </a:spcAft>
                        <a:buNone/>
                      </a:pPr>
                      <a:r>
                        <a:rPr b="1" lang="en" sz="1100"/>
                        <a:t>Location</a:t>
                      </a:r>
                      <a:endParaRPr b="1" sz="1100"/>
                    </a:p>
                  </a:txBody>
                  <a:tcPr marT="91425" marB="91425" marR="91425" marL="91425"/>
                </a:tc>
                <a:tc>
                  <a:txBody>
                    <a:bodyPr/>
                    <a:lstStyle/>
                    <a:p>
                      <a:pPr indent="0" lvl="0" marL="0" rtl="0" algn="l">
                        <a:spcBef>
                          <a:spcPts val="0"/>
                        </a:spcBef>
                        <a:spcAft>
                          <a:spcPts val="0"/>
                        </a:spcAft>
                        <a:buNone/>
                      </a:pPr>
                      <a:r>
                        <a:rPr lang="en" sz="1100"/>
                        <a:t>Washington DC</a:t>
                      </a:r>
                      <a:endParaRPr sz="1100"/>
                    </a:p>
                  </a:txBody>
                  <a:tcPr marT="91425" marB="91425" marR="91425" marL="91425"/>
                </a:tc>
              </a:tr>
              <a:tr h="2484425">
                <a:tc>
                  <a:txBody>
                    <a:bodyPr/>
                    <a:lstStyle/>
                    <a:p>
                      <a:pPr indent="0" lvl="0" marL="0" rtl="0" algn="l">
                        <a:spcBef>
                          <a:spcPts val="0"/>
                        </a:spcBef>
                        <a:spcAft>
                          <a:spcPts val="0"/>
                        </a:spcAft>
                        <a:buNone/>
                      </a:pPr>
                      <a:r>
                        <a:rPr b="1" lang="en" sz="1100"/>
                        <a:t>Interests/Background</a:t>
                      </a:r>
                      <a:endParaRPr b="1" sz="1100"/>
                    </a:p>
                  </a:txBody>
                  <a:tcPr marT="91425" marB="91425" marR="91425" marL="91425"/>
                </a:tc>
                <a:tc>
                  <a:txBody>
                    <a:bodyPr/>
                    <a:lstStyle/>
                    <a:p>
                      <a:pPr indent="0" lvl="0" marL="0" rtl="0" algn="l">
                        <a:spcBef>
                          <a:spcPts val="0"/>
                        </a:spcBef>
                        <a:spcAft>
                          <a:spcPts val="0"/>
                        </a:spcAft>
                        <a:buNone/>
                      </a:pPr>
                      <a:r>
                        <a:rPr lang="en" sz="1100"/>
                        <a:t>John is a recent college graduate who just started in the workforce. He has a roommate, his best friend from college. He likes playing video games, watching sports, and goes out to the bars with his friends on weekends. He’s still getting used to the lifestyle of living on his own (post college), and doesn’t spend much time cooking. </a:t>
                      </a:r>
                      <a:endParaRPr sz="1100"/>
                    </a:p>
                  </a:txBody>
                  <a:tcPr marT="91425" marB="91425" marR="91425" marL="91425"/>
                </a:tc>
              </a:tr>
            </a:tbl>
          </a:graphicData>
        </a:graphic>
      </p:graphicFrame>
      <p:graphicFrame>
        <p:nvGraphicFramePr>
          <p:cNvPr id="90" name="Google Shape;90;p17"/>
          <p:cNvGraphicFramePr/>
          <p:nvPr/>
        </p:nvGraphicFramePr>
        <p:xfrm>
          <a:off x="4572000" y="703263"/>
          <a:ext cx="3000000" cy="3000000"/>
        </p:xfrm>
        <a:graphic>
          <a:graphicData uri="http://schemas.openxmlformats.org/drawingml/2006/table">
            <a:tbl>
              <a:tblPr>
                <a:noFill/>
                <a:tableStyleId>{D42CAAFE-45EC-484A-BA95-BC8E92FCD821}</a:tableStyleId>
              </a:tblPr>
              <a:tblGrid>
                <a:gridCol w="1996725"/>
                <a:gridCol w="1996725"/>
              </a:tblGrid>
              <a:tr h="338550">
                <a:tc>
                  <a:txBody>
                    <a:bodyPr/>
                    <a:lstStyle/>
                    <a:p>
                      <a:pPr indent="0" lvl="0" marL="0" rtl="0" algn="l">
                        <a:spcBef>
                          <a:spcPts val="0"/>
                        </a:spcBef>
                        <a:spcAft>
                          <a:spcPts val="0"/>
                        </a:spcAft>
                        <a:buNone/>
                      </a:pPr>
                      <a:r>
                        <a:rPr b="1" lang="en" sz="1100"/>
                        <a:t>Name</a:t>
                      </a:r>
                      <a:endParaRPr b="1" sz="1100"/>
                    </a:p>
                  </a:txBody>
                  <a:tcPr marT="91425" marB="91425" marR="91425" marL="91425"/>
                </a:tc>
                <a:tc>
                  <a:txBody>
                    <a:bodyPr/>
                    <a:lstStyle/>
                    <a:p>
                      <a:pPr indent="0" lvl="0" marL="0" rtl="0" algn="l">
                        <a:spcBef>
                          <a:spcPts val="0"/>
                        </a:spcBef>
                        <a:spcAft>
                          <a:spcPts val="0"/>
                        </a:spcAft>
                        <a:buNone/>
                      </a:pPr>
                      <a:r>
                        <a:rPr lang="en" sz="1100"/>
                        <a:t>Sarah</a:t>
                      </a:r>
                      <a:endParaRPr sz="1100"/>
                    </a:p>
                  </a:txBody>
                  <a:tcPr marT="91425" marB="91425" marR="91425" marL="91425"/>
                </a:tc>
              </a:tr>
              <a:tr h="331225">
                <a:tc>
                  <a:txBody>
                    <a:bodyPr/>
                    <a:lstStyle/>
                    <a:p>
                      <a:pPr indent="0" lvl="0" marL="0" rtl="0" algn="l">
                        <a:spcBef>
                          <a:spcPts val="0"/>
                        </a:spcBef>
                        <a:spcAft>
                          <a:spcPts val="0"/>
                        </a:spcAft>
                        <a:buNone/>
                      </a:pPr>
                      <a:r>
                        <a:rPr b="1" lang="en" sz="1100"/>
                        <a:t>Gender</a:t>
                      </a:r>
                      <a:endParaRPr b="1" sz="1100"/>
                    </a:p>
                  </a:txBody>
                  <a:tcPr marT="91425" marB="91425" marR="91425" marL="91425"/>
                </a:tc>
                <a:tc>
                  <a:txBody>
                    <a:bodyPr/>
                    <a:lstStyle/>
                    <a:p>
                      <a:pPr indent="0" lvl="0" marL="0" rtl="0" algn="l">
                        <a:spcBef>
                          <a:spcPts val="0"/>
                        </a:spcBef>
                        <a:spcAft>
                          <a:spcPts val="0"/>
                        </a:spcAft>
                        <a:buNone/>
                      </a:pPr>
                      <a:r>
                        <a:rPr lang="en" sz="1100"/>
                        <a:t>Fem</a:t>
                      </a:r>
                      <a:r>
                        <a:rPr lang="en" sz="1100"/>
                        <a:t>ale</a:t>
                      </a:r>
                      <a:endParaRPr sz="1100"/>
                    </a:p>
                  </a:txBody>
                  <a:tcPr marT="91425" marB="91425" marR="91425" marL="91425"/>
                </a:tc>
              </a:tr>
              <a:tr h="331225">
                <a:tc>
                  <a:txBody>
                    <a:bodyPr/>
                    <a:lstStyle/>
                    <a:p>
                      <a:pPr indent="0" lvl="0" marL="0" rtl="0" algn="l">
                        <a:spcBef>
                          <a:spcPts val="0"/>
                        </a:spcBef>
                        <a:spcAft>
                          <a:spcPts val="0"/>
                        </a:spcAft>
                        <a:buNone/>
                      </a:pPr>
                      <a:r>
                        <a:rPr b="1" lang="en" sz="1100"/>
                        <a:t>Age</a:t>
                      </a:r>
                      <a:endParaRPr b="1" sz="1100"/>
                    </a:p>
                  </a:txBody>
                  <a:tcPr marT="91425" marB="91425" marR="91425" marL="91425"/>
                </a:tc>
                <a:tc>
                  <a:txBody>
                    <a:bodyPr/>
                    <a:lstStyle/>
                    <a:p>
                      <a:pPr indent="0" lvl="0" marL="0" rtl="0" algn="l">
                        <a:spcBef>
                          <a:spcPts val="0"/>
                        </a:spcBef>
                        <a:spcAft>
                          <a:spcPts val="0"/>
                        </a:spcAft>
                        <a:buNone/>
                      </a:pPr>
                      <a:r>
                        <a:rPr lang="en" sz="1100"/>
                        <a:t>21 years old</a:t>
                      </a:r>
                      <a:endParaRPr sz="1100"/>
                    </a:p>
                  </a:txBody>
                  <a:tcPr marT="91425" marB="91425" marR="91425" marL="91425"/>
                </a:tc>
              </a:tr>
              <a:tr h="496850">
                <a:tc>
                  <a:txBody>
                    <a:bodyPr/>
                    <a:lstStyle/>
                    <a:p>
                      <a:pPr indent="0" lvl="0" marL="0" rtl="0" algn="l">
                        <a:spcBef>
                          <a:spcPts val="0"/>
                        </a:spcBef>
                        <a:spcAft>
                          <a:spcPts val="0"/>
                        </a:spcAft>
                        <a:buNone/>
                      </a:pPr>
                      <a:r>
                        <a:rPr b="1" lang="en" sz="1100"/>
                        <a:t>Education/Profession</a:t>
                      </a:r>
                      <a:endParaRPr b="1" sz="1100"/>
                    </a:p>
                  </a:txBody>
                  <a:tcPr marT="91425" marB="91425" marR="91425" marL="91425"/>
                </a:tc>
                <a:tc>
                  <a:txBody>
                    <a:bodyPr/>
                    <a:lstStyle/>
                    <a:p>
                      <a:pPr indent="0" lvl="0" marL="0" rtl="0" algn="l">
                        <a:spcBef>
                          <a:spcPts val="0"/>
                        </a:spcBef>
                        <a:spcAft>
                          <a:spcPts val="0"/>
                        </a:spcAft>
                        <a:buNone/>
                      </a:pPr>
                      <a:r>
                        <a:rPr lang="en" sz="1100"/>
                        <a:t>Working on her </a:t>
                      </a:r>
                      <a:r>
                        <a:rPr lang="en" sz="1100"/>
                        <a:t>Bachelors</a:t>
                      </a:r>
                      <a:endParaRPr sz="1100"/>
                    </a:p>
                  </a:txBody>
                  <a:tcPr marT="91425" marB="91425" marR="91425" marL="91425"/>
                </a:tc>
              </a:tr>
              <a:tr h="331225">
                <a:tc>
                  <a:txBody>
                    <a:bodyPr/>
                    <a:lstStyle/>
                    <a:p>
                      <a:pPr indent="0" lvl="0" marL="0" rtl="0" algn="l">
                        <a:spcBef>
                          <a:spcPts val="0"/>
                        </a:spcBef>
                        <a:spcAft>
                          <a:spcPts val="0"/>
                        </a:spcAft>
                        <a:buNone/>
                      </a:pPr>
                      <a:r>
                        <a:rPr b="1" lang="en" sz="1100"/>
                        <a:t>Location</a:t>
                      </a:r>
                      <a:endParaRPr b="1" sz="1100"/>
                    </a:p>
                  </a:txBody>
                  <a:tcPr marT="91425" marB="91425" marR="91425" marL="91425"/>
                </a:tc>
                <a:tc>
                  <a:txBody>
                    <a:bodyPr/>
                    <a:lstStyle/>
                    <a:p>
                      <a:pPr indent="0" lvl="0" marL="0" rtl="0" algn="l">
                        <a:spcBef>
                          <a:spcPts val="0"/>
                        </a:spcBef>
                        <a:spcAft>
                          <a:spcPts val="0"/>
                        </a:spcAft>
                        <a:buNone/>
                      </a:pPr>
                      <a:r>
                        <a:rPr lang="en" sz="1100"/>
                        <a:t>Georgetown University (DC)</a:t>
                      </a:r>
                      <a:endParaRPr sz="1100"/>
                    </a:p>
                  </a:txBody>
                  <a:tcPr marT="91425" marB="91425" marR="91425" marL="91425"/>
                </a:tc>
              </a:tr>
              <a:tr h="2484425">
                <a:tc>
                  <a:txBody>
                    <a:bodyPr/>
                    <a:lstStyle/>
                    <a:p>
                      <a:pPr indent="0" lvl="0" marL="0" rtl="0" algn="l">
                        <a:spcBef>
                          <a:spcPts val="0"/>
                        </a:spcBef>
                        <a:spcAft>
                          <a:spcPts val="0"/>
                        </a:spcAft>
                        <a:buNone/>
                      </a:pPr>
                      <a:r>
                        <a:rPr b="1" lang="en" sz="1100"/>
                        <a:t>Interests/Background</a:t>
                      </a:r>
                      <a:endParaRPr b="1" sz="1100"/>
                    </a:p>
                  </a:txBody>
                  <a:tcPr marT="91425" marB="91425" marR="91425" marL="91425"/>
                </a:tc>
                <a:tc>
                  <a:txBody>
                    <a:bodyPr/>
                    <a:lstStyle/>
                    <a:p>
                      <a:pPr indent="0" lvl="0" marL="0" rtl="0" algn="l">
                        <a:spcBef>
                          <a:spcPts val="0"/>
                        </a:spcBef>
                        <a:spcAft>
                          <a:spcPts val="0"/>
                        </a:spcAft>
                        <a:buNone/>
                      </a:pPr>
                      <a:r>
                        <a:rPr lang="en" sz="1100"/>
                        <a:t>Sarah is a junior at Georgetown University in DC. She is majoring in public policy, and just turned 21 years old. Sarah loves spending time with her friends in the city. They are in the same sorority, they explore different shops/restaurants around DC, and have started frequenting the nightlife DC has to offer. </a:t>
                      </a:r>
                      <a:endParaRPr sz="1100"/>
                    </a:p>
                  </a:txBody>
                  <a:tcPr marT="91425" marB="91425" marR="91425" marL="91425"/>
                </a:tc>
              </a:tr>
            </a:tbl>
          </a:graphicData>
        </a:graphic>
      </p:graphicFrame>
      <p:pic>
        <p:nvPicPr>
          <p:cNvPr id="91" name="Google Shape;91;p17"/>
          <p:cNvPicPr preferRelativeResize="0"/>
          <p:nvPr/>
        </p:nvPicPr>
        <p:blipFill>
          <a:blip r:embed="rId3">
            <a:alphaModFix/>
          </a:blip>
          <a:stretch>
            <a:fillRect/>
          </a:stretch>
        </p:blipFill>
        <p:spPr>
          <a:xfrm>
            <a:off x="157225" y="3132375"/>
            <a:ext cx="1302725" cy="1954075"/>
          </a:xfrm>
          <a:prstGeom prst="rect">
            <a:avLst/>
          </a:prstGeom>
          <a:noFill/>
          <a:ln>
            <a:noFill/>
          </a:ln>
        </p:spPr>
      </p:pic>
      <p:pic>
        <p:nvPicPr>
          <p:cNvPr id="92" name="Google Shape;92;p17"/>
          <p:cNvPicPr preferRelativeResize="0"/>
          <p:nvPr/>
        </p:nvPicPr>
        <p:blipFill>
          <a:blip r:embed="rId4">
            <a:alphaModFix/>
          </a:blip>
          <a:stretch>
            <a:fillRect/>
          </a:stretch>
        </p:blipFill>
        <p:spPr>
          <a:xfrm>
            <a:off x="4572000" y="3323100"/>
            <a:ext cx="1924725" cy="15726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8"/>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rebuchet MS"/>
                <a:ea typeface="Trebuchet MS"/>
                <a:cs typeface="Trebuchet MS"/>
                <a:sym typeface="Trebuchet MS"/>
              </a:rPr>
              <a:t>Target Insights</a:t>
            </a:r>
            <a:endParaRPr>
              <a:latin typeface="Trebuchet MS"/>
              <a:ea typeface="Trebuchet MS"/>
              <a:cs typeface="Trebuchet MS"/>
              <a:sym typeface="Trebuchet MS"/>
            </a:endParaRPr>
          </a:p>
        </p:txBody>
      </p:sp>
      <p:sp>
        <p:nvSpPr>
          <p:cNvPr id="98" name="Google Shape;98;p18"/>
          <p:cNvSpPr txBox="1"/>
          <p:nvPr>
            <p:ph idx="1" type="body"/>
          </p:nvPr>
        </p:nvSpPr>
        <p:spPr>
          <a:xfrm>
            <a:off x="311700" y="1399000"/>
            <a:ext cx="8520600" cy="34164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sz="1300">
                <a:solidFill>
                  <a:srgbClr val="7F7F7F"/>
                </a:solidFill>
                <a:latin typeface="Trebuchet MS"/>
                <a:ea typeface="Trebuchet MS"/>
                <a:cs typeface="Trebuchet MS"/>
                <a:sym typeface="Trebuchet MS"/>
              </a:rPr>
              <a:t>Taco Bell’s target market are mainly the Gen Z crowd, featuring people who enjoy eating tacos and other delicious Mexican-inspired foods, and in stating the obvious, they are in the age range where they don’t need to be super worried about their diets (with exceptions of course). They are people who enjoy going out with their friends on weekends especially to bars and clubs, and will frequent Taco Bell as a late night spot when they’re hungry. The main hours which they might frequent Taco Bell will either be for lunchtime or late night food. The 2-5 PM slot isn’t very frequented by this audience, and that’s a problem which we can solve.</a:t>
            </a:r>
            <a:endParaRPr sz="1300">
              <a:solidFill>
                <a:srgbClr val="7F7F7F"/>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2"/>
              </a:buClr>
              <a:buSzPts val="1100"/>
              <a:buFont typeface="Arial"/>
              <a:buNone/>
            </a:pPr>
            <a:r>
              <a:t/>
            </a:r>
            <a:endParaRPr sz="1300">
              <a:solidFill>
                <a:srgbClr val="7F7F7F"/>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2"/>
              </a:buClr>
              <a:buSzPts val="1100"/>
              <a:buFont typeface="Arial"/>
              <a:buNone/>
            </a:pPr>
            <a:r>
              <a:rPr lang="en" sz="1300">
                <a:solidFill>
                  <a:srgbClr val="7F7F7F"/>
                </a:solidFill>
                <a:latin typeface="Trebuchet MS"/>
                <a:ea typeface="Trebuchet MS"/>
                <a:cs typeface="Trebuchet MS"/>
                <a:sym typeface="Trebuchet MS"/>
              </a:rPr>
              <a:t>A problem which we can solve is by trying to figure out a way in which people can come to the restaurant at all hours of the day. When doing some research on reddit forums, I saw that former and current employees said that mornings and late afternoons (2-5 PM) are the least busiest times. Having a happy-hour style menu gives Taco Bell an opportunity to bring people in at that 2-5:30/6 range, which is what we will try to solve with the idea and creative concept. </a:t>
            </a:r>
            <a:endParaRPr sz="1300">
              <a:solidFill>
                <a:srgbClr val="7F7F7F"/>
              </a:solidFill>
              <a:latin typeface="Trebuchet MS"/>
              <a:ea typeface="Trebuchet MS"/>
              <a:cs typeface="Trebuchet MS"/>
              <a:sym typeface="Trebuchet MS"/>
            </a:endParaRPr>
          </a:p>
          <a:p>
            <a:pPr indent="0" lvl="0" marL="0" rtl="0" algn="l">
              <a:spcBef>
                <a:spcPts val="0"/>
              </a:spcBef>
              <a:spcAft>
                <a:spcPts val="1200"/>
              </a:spcAft>
              <a:buNone/>
            </a:pPr>
            <a:r>
              <a:t/>
            </a:r>
            <a:endParaRPr sz="1300">
              <a:latin typeface="Trebuchet MS"/>
              <a:ea typeface="Trebuchet MS"/>
              <a:cs typeface="Trebuchet MS"/>
              <a:sym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9"/>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rebuchet MS"/>
                <a:ea typeface="Trebuchet MS"/>
                <a:cs typeface="Trebuchet MS"/>
                <a:sym typeface="Trebuchet MS"/>
              </a:rPr>
              <a:t>Communication Objectives</a:t>
            </a:r>
            <a:endParaRPr>
              <a:latin typeface="Trebuchet MS"/>
              <a:ea typeface="Trebuchet MS"/>
              <a:cs typeface="Trebuchet MS"/>
              <a:sym typeface="Trebuchet MS"/>
            </a:endParaRPr>
          </a:p>
        </p:txBody>
      </p:sp>
      <p:sp>
        <p:nvSpPr>
          <p:cNvPr id="104" name="Google Shape;104;p19"/>
          <p:cNvSpPr txBox="1"/>
          <p:nvPr>
            <p:ph idx="1" type="body"/>
          </p:nvPr>
        </p:nvSpPr>
        <p:spPr>
          <a:xfrm>
            <a:off x="311700" y="1152475"/>
            <a:ext cx="8608200" cy="37446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a:latin typeface="Trebuchet MS"/>
                <a:ea typeface="Trebuchet MS"/>
                <a:cs typeface="Trebuchet MS"/>
                <a:sym typeface="Trebuchet MS"/>
              </a:rPr>
              <a:t>Objective # 1:</a:t>
            </a:r>
            <a:endParaRPr>
              <a:latin typeface="Trebuchet MS"/>
              <a:ea typeface="Trebuchet MS"/>
              <a:cs typeface="Trebuchet MS"/>
              <a:sym typeface="Trebuchet MS"/>
            </a:endParaRPr>
          </a:p>
          <a:p>
            <a:pPr indent="-325755" lvl="0" marL="457200" rtl="0" algn="l">
              <a:spcBef>
                <a:spcPts val="1200"/>
              </a:spcBef>
              <a:spcAft>
                <a:spcPts val="0"/>
              </a:spcAft>
              <a:buSzPct val="100000"/>
              <a:buFont typeface="Trebuchet MS"/>
              <a:buChar char="-"/>
            </a:pPr>
            <a:r>
              <a:rPr lang="en">
                <a:latin typeface="Trebuchet MS"/>
                <a:ea typeface="Trebuchet MS"/>
                <a:cs typeface="Trebuchet MS"/>
                <a:sym typeface="Trebuchet MS"/>
              </a:rPr>
              <a:t>Increase Customers Monthly</a:t>
            </a:r>
            <a:endParaRPr>
              <a:latin typeface="Trebuchet MS"/>
              <a:ea typeface="Trebuchet MS"/>
              <a:cs typeface="Trebuchet MS"/>
              <a:sym typeface="Trebuchet MS"/>
            </a:endParaRPr>
          </a:p>
          <a:p>
            <a:pPr indent="-304165" lvl="1" marL="914400" rtl="0" algn="l">
              <a:spcBef>
                <a:spcPts val="0"/>
              </a:spcBef>
              <a:spcAft>
                <a:spcPts val="0"/>
              </a:spcAft>
              <a:buSzPct val="100000"/>
              <a:buFont typeface="Trebuchet MS"/>
              <a:buChar char="-"/>
            </a:pPr>
            <a:r>
              <a:rPr lang="en">
                <a:latin typeface="Trebuchet MS"/>
                <a:ea typeface="Trebuchet MS"/>
                <a:cs typeface="Trebuchet MS"/>
                <a:sym typeface="Trebuchet MS"/>
              </a:rPr>
              <a:t>With the addition of the “happiest hour” campaign as well as other marketing tactics such as social media posts and discounts, we want to have a 4% increase in overall customers in the month of January compared to our December numbers. With our communications methods, we hope to bring in both a new batch of customers, as well as keeping our old ones. Highlighting new products and posting more user generated content will hopefully help achieve that goal. People are attracted to UGC and has great influence.</a:t>
            </a:r>
            <a:endParaRPr>
              <a:latin typeface="Trebuchet MS"/>
              <a:ea typeface="Trebuchet MS"/>
              <a:cs typeface="Trebuchet MS"/>
              <a:sym typeface="Trebuchet MS"/>
            </a:endParaRPr>
          </a:p>
          <a:p>
            <a:pPr indent="0" lvl="0" marL="0" rtl="0" algn="l">
              <a:spcBef>
                <a:spcPts val="1200"/>
              </a:spcBef>
              <a:spcAft>
                <a:spcPts val="0"/>
              </a:spcAft>
              <a:buNone/>
            </a:pPr>
            <a:r>
              <a:rPr lang="en">
                <a:latin typeface="Trebuchet MS"/>
                <a:ea typeface="Trebuchet MS"/>
                <a:cs typeface="Trebuchet MS"/>
                <a:sym typeface="Trebuchet MS"/>
              </a:rPr>
              <a:t>Objective # 2: </a:t>
            </a:r>
            <a:endParaRPr>
              <a:latin typeface="Trebuchet MS"/>
              <a:ea typeface="Trebuchet MS"/>
              <a:cs typeface="Trebuchet MS"/>
              <a:sym typeface="Trebuchet MS"/>
            </a:endParaRPr>
          </a:p>
          <a:p>
            <a:pPr indent="-325755" lvl="0" marL="457200" rtl="0" algn="l">
              <a:spcBef>
                <a:spcPts val="1200"/>
              </a:spcBef>
              <a:spcAft>
                <a:spcPts val="0"/>
              </a:spcAft>
              <a:buSzPct val="100000"/>
              <a:buFont typeface="Trebuchet MS"/>
              <a:buChar char="-"/>
            </a:pPr>
            <a:r>
              <a:rPr lang="en">
                <a:latin typeface="Trebuchet MS"/>
                <a:ea typeface="Trebuchet MS"/>
                <a:cs typeface="Trebuchet MS"/>
                <a:sym typeface="Trebuchet MS"/>
              </a:rPr>
              <a:t>Increase Sales in the 2-5 PM </a:t>
            </a:r>
            <a:r>
              <a:rPr lang="en">
                <a:latin typeface="Trebuchet MS"/>
                <a:ea typeface="Trebuchet MS"/>
                <a:cs typeface="Trebuchet MS"/>
                <a:sym typeface="Trebuchet MS"/>
              </a:rPr>
              <a:t>time frame</a:t>
            </a:r>
            <a:endParaRPr>
              <a:latin typeface="Trebuchet MS"/>
              <a:ea typeface="Trebuchet MS"/>
              <a:cs typeface="Trebuchet MS"/>
              <a:sym typeface="Trebuchet MS"/>
            </a:endParaRPr>
          </a:p>
          <a:p>
            <a:pPr indent="-304165" lvl="1" marL="914400" rtl="0" algn="l">
              <a:spcBef>
                <a:spcPts val="0"/>
              </a:spcBef>
              <a:spcAft>
                <a:spcPts val="0"/>
              </a:spcAft>
              <a:buSzPct val="100000"/>
              <a:buFont typeface="Trebuchet MS"/>
              <a:buChar char="-"/>
            </a:pPr>
            <a:r>
              <a:rPr lang="en">
                <a:latin typeface="Trebuchet MS"/>
                <a:ea typeface="Trebuchet MS"/>
                <a:cs typeface="Trebuchet MS"/>
                <a:sym typeface="Trebuchet MS"/>
              </a:rPr>
              <a:t>Our goal with this campaign is to increase sales specifically at a time period where sales are traditionally low. The busiest time period for most locations is 9p-2m. Our emphasis on the 2p-5p time frame is built around the thought of making access easier than any of our competitors.  Using influencers to drive home our big idea, as well as email reminders, and in-app pop-ups during this time should work to our advantage. Although breakfast is the weakest time of day for traffic,  stores have added delivery, and walk-up windows for digital orders to help the Happiest Hour campaign succeed. We are looking to increase sales by at least 3% just as late night visits increase.</a:t>
            </a:r>
            <a:endParaRPr>
              <a:latin typeface="Trebuchet MS"/>
              <a:ea typeface="Trebuchet MS"/>
              <a:cs typeface="Trebuchet MS"/>
              <a:sym typeface="Trebuchet M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0"/>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rebuchet MS"/>
                <a:ea typeface="Trebuchet MS"/>
                <a:cs typeface="Trebuchet MS"/>
                <a:sym typeface="Trebuchet MS"/>
              </a:rPr>
              <a:t>Communication Objectives Part 2</a:t>
            </a:r>
            <a:endParaRPr>
              <a:latin typeface="Trebuchet MS"/>
              <a:ea typeface="Trebuchet MS"/>
              <a:cs typeface="Trebuchet MS"/>
              <a:sym typeface="Trebuchet MS"/>
            </a:endParaRPr>
          </a:p>
        </p:txBody>
      </p:sp>
      <p:sp>
        <p:nvSpPr>
          <p:cNvPr id="110" name="Google Shape;110;p20"/>
          <p:cNvSpPr txBox="1"/>
          <p:nvPr>
            <p:ph idx="1" type="body"/>
          </p:nvPr>
        </p:nvSpPr>
        <p:spPr>
          <a:xfrm>
            <a:off x="311700" y="14893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latin typeface="Trebuchet MS"/>
                <a:ea typeface="Trebuchet MS"/>
                <a:cs typeface="Trebuchet MS"/>
                <a:sym typeface="Trebuchet MS"/>
              </a:rPr>
              <a:t>Objective # 3:</a:t>
            </a:r>
            <a:endParaRPr>
              <a:latin typeface="Trebuchet MS"/>
              <a:ea typeface="Trebuchet MS"/>
              <a:cs typeface="Trebuchet MS"/>
              <a:sym typeface="Trebuchet MS"/>
            </a:endParaRPr>
          </a:p>
          <a:p>
            <a:pPr indent="-342900" lvl="0" marL="457200" rtl="0" algn="l">
              <a:spcBef>
                <a:spcPts val="1200"/>
              </a:spcBef>
              <a:spcAft>
                <a:spcPts val="0"/>
              </a:spcAft>
              <a:buSzPts val="1800"/>
              <a:buFont typeface="Trebuchet MS"/>
              <a:buChar char="-"/>
            </a:pPr>
            <a:r>
              <a:rPr lang="en">
                <a:latin typeface="Trebuchet MS"/>
                <a:ea typeface="Trebuchet MS"/>
                <a:cs typeface="Trebuchet MS"/>
                <a:sym typeface="Trebuchet MS"/>
              </a:rPr>
              <a:t>Stand out from the competition via health, as well as social media</a:t>
            </a:r>
            <a:endParaRPr>
              <a:latin typeface="Trebuchet MS"/>
              <a:ea typeface="Trebuchet MS"/>
              <a:cs typeface="Trebuchet MS"/>
              <a:sym typeface="Trebuchet MS"/>
            </a:endParaRPr>
          </a:p>
          <a:p>
            <a:pPr indent="-317500" lvl="1" marL="914400" rtl="0" algn="l">
              <a:spcBef>
                <a:spcPts val="0"/>
              </a:spcBef>
              <a:spcAft>
                <a:spcPts val="0"/>
              </a:spcAft>
              <a:buSzPts val="1400"/>
              <a:buFont typeface="Trebuchet MS"/>
              <a:buChar char="-"/>
            </a:pPr>
            <a:r>
              <a:rPr lang="en" sz="1200">
                <a:solidFill>
                  <a:srgbClr val="7F7F7F"/>
                </a:solidFill>
                <a:latin typeface="Trebuchet MS"/>
                <a:ea typeface="Trebuchet MS"/>
                <a:cs typeface="Trebuchet MS"/>
                <a:sym typeface="Trebuchet MS"/>
              </a:rPr>
              <a:t>Our Happy Hour Style menu is another option to help us stand out from the competition. This also allows us to increase the positive mentions, as well influencer interaction with our social media presence. Using talented content creators reminds our customers why they love our current menu plus the added Happiest Hour discounts. We want to increase our followers on Instagram by 8% on Instagram, X, and Tik Tok. We want to also grow and maintain a 3.5% engagement rate on Instagram as well through the content we create in this campaign. </a:t>
            </a:r>
            <a:endParaRPr>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1"/>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rebuchet MS"/>
                <a:ea typeface="Trebuchet MS"/>
                <a:cs typeface="Trebuchet MS"/>
                <a:sym typeface="Trebuchet MS"/>
              </a:rPr>
              <a:t>Key Messaging</a:t>
            </a:r>
            <a:endParaRPr>
              <a:latin typeface="Trebuchet MS"/>
              <a:ea typeface="Trebuchet MS"/>
              <a:cs typeface="Trebuchet MS"/>
              <a:sym typeface="Trebuchet MS"/>
            </a:endParaRPr>
          </a:p>
        </p:txBody>
      </p:sp>
      <p:sp>
        <p:nvSpPr>
          <p:cNvPr id="116" name="Google Shape;116;p21"/>
          <p:cNvSpPr txBox="1"/>
          <p:nvPr>
            <p:ph idx="1" type="body"/>
          </p:nvPr>
        </p:nvSpPr>
        <p:spPr>
          <a:xfrm>
            <a:off x="311700" y="1309800"/>
            <a:ext cx="8627700" cy="3833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1600">
                <a:latin typeface="Trebuchet MS"/>
                <a:ea typeface="Trebuchet MS"/>
                <a:cs typeface="Trebuchet MS"/>
                <a:sym typeface="Trebuchet MS"/>
              </a:rPr>
              <a:t>With our messaging, I want the Taco Bell audience to always believe that the customer is always top of mind. Whether it’s the products themselves, the deals, the content, or more, the customer base is going to </a:t>
            </a:r>
            <a:r>
              <a:rPr lang="en" sz="1600">
                <a:latin typeface="Trebuchet MS"/>
                <a:ea typeface="Trebuchet MS"/>
                <a:cs typeface="Trebuchet MS"/>
                <a:sym typeface="Trebuchet MS"/>
              </a:rPr>
              <a:t>always</a:t>
            </a:r>
            <a:r>
              <a:rPr lang="en" sz="1600">
                <a:latin typeface="Trebuchet MS"/>
                <a:ea typeface="Trebuchet MS"/>
                <a:cs typeface="Trebuchet MS"/>
                <a:sym typeface="Trebuchet MS"/>
              </a:rPr>
              <a:t> be the most important. Through our content, customers will see that the brand is always looking at unique and innovative ways in which they can create new things for the customers, and with relate to them as well. </a:t>
            </a:r>
            <a:endParaRPr sz="1500">
              <a:latin typeface="Trebuchet MS"/>
              <a:ea typeface="Trebuchet MS"/>
              <a:cs typeface="Trebuchet MS"/>
              <a:sym typeface="Trebuchet M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